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41"/>
  </p:notesMasterIdLst>
  <p:sldIdLst>
    <p:sldId id="256" r:id="rId4"/>
    <p:sldId id="301" r:id="rId5"/>
    <p:sldId id="290" r:id="rId6"/>
    <p:sldId id="291" r:id="rId7"/>
    <p:sldId id="292" r:id="rId8"/>
    <p:sldId id="293" r:id="rId9"/>
    <p:sldId id="302" r:id="rId10"/>
    <p:sldId id="294" r:id="rId11"/>
    <p:sldId id="295" r:id="rId12"/>
    <p:sldId id="296" r:id="rId13"/>
    <p:sldId id="297" r:id="rId14"/>
    <p:sldId id="266" r:id="rId15"/>
    <p:sldId id="298" r:id="rId16"/>
    <p:sldId id="299" r:id="rId17"/>
    <p:sldId id="267" r:id="rId18"/>
    <p:sldId id="268" r:id="rId19"/>
    <p:sldId id="269" r:id="rId20"/>
    <p:sldId id="300" r:id="rId21"/>
    <p:sldId id="304" r:id="rId22"/>
    <p:sldId id="305" r:id="rId23"/>
    <p:sldId id="306" r:id="rId24"/>
    <p:sldId id="270" r:id="rId25"/>
    <p:sldId id="271" r:id="rId26"/>
    <p:sldId id="272" r:id="rId27"/>
    <p:sldId id="274" r:id="rId28"/>
    <p:sldId id="273" r:id="rId29"/>
    <p:sldId id="275" r:id="rId30"/>
    <p:sldId id="276" r:id="rId31"/>
    <p:sldId id="277" r:id="rId32"/>
    <p:sldId id="278" r:id="rId33"/>
    <p:sldId id="279" r:id="rId34"/>
    <p:sldId id="280" r:id="rId35"/>
    <p:sldId id="303" r:id="rId36"/>
    <p:sldId id="307" r:id="rId37"/>
    <p:sldId id="281" r:id="rId38"/>
    <p:sldId id="287" r:id="rId39"/>
    <p:sldId id="286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7" autoAdjust="0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14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7254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511" y="4343235"/>
            <a:ext cx="5487000" cy="4115100"/>
          </a:xfrm>
          <a:prstGeom prst="rect">
            <a:avLst/>
          </a:prstGeom>
          <a:noFill/>
          <a:ln>
            <a:noFill/>
          </a:ln>
        </p:spPr>
        <p:txBody>
          <a:bodyPr lIns="81350" tIns="81350" rIns="81350" bIns="813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52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33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93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31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29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83" name="Shape 1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689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147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87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1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426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226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61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4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00001E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37602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371600" y="5240883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flink_squirrel_white_10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357" y="1305832"/>
            <a:ext cx="1829700" cy="1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718" y="331587"/>
            <a:ext cx="3695100" cy="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001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Shape 147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Shape 17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812730" y="1151930"/>
            <a:ext cx="5518500" cy="23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12730" y="3536160"/>
            <a:ext cx="5518500" cy="7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127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254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381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508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40963" y="6324303"/>
            <a:ext cx="327900" cy="40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 rot="5400000">
            <a:off x="4732350" y="2171690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90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Shape 23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Shape 235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venir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Shape 241" descr="avatar_white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4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6" name="Shape 246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3"/>
          </p:nvPr>
        </p:nvSpPr>
        <p:spPr>
          <a:xfrm>
            <a:off x="4645032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4"/>
          </p:nvPr>
        </p:nvSpPr>
        <p:spPr>
          <a:xfrm>
            <a:off x="4645032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Shape 26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Shape 27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18" y="273049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575050" y="273065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57218" y="1435104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792288" y="5367352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 rot="5400000">
            <a:off x="2246250" y="-314671"/>
            <a:ext cx="46515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Shape 8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Shape 91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jp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jp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sf.flink-forward.org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895" y="3670028"/>
            <a:ext cx="25944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1357204" y="719535"/>
            <a:ext cx="6429600" cy="19968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400" dirty="0">
                <a:solidFill>
                  <a:schemeClr val="lt1"/>
                </a:solidFill>
              </a:rPr>
              <a:t>Apache </a:t>
            </a:r>
            <a:r>
              <a:rPr lang="en" sz="4400" dirty="0" err="1">
                <a:solidFill>
                  <a:schemeClr val="lt1"/>
                </a:solidFill>
              </a:rPr>
              <a:t>Flink</a:t>
            </a:r>
            <a:r>
              <a:rPr lang="en" sz="4400" dirty="0">
                <a:solidFill>
                  <a:schemeClr val="lt1"/>
                </a:solidFill>
              </a:rPr>
              <a:t>® Training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 lang="en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301985" y="4275871"/>
            <a:ext cx="4338600" cy="6174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Apache Flink® Training</a:t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/>
            </a:r>
            <a:b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lang="en"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185" y="4783107"/>
            <a:ext cx="3202199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870185" y="5475925"/>
            <a:ext cx="3202199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Flink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v1.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8.9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.2017</a:t>
            </a:r>
            <a:endParaRPr lang="en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The ideal way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10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Shape 366"/>
          <p:cNvSpPr/>
          <p:nvPr/>
        </p:nvSpPr>
        <p:spPr>
          <a:xfrm rot="-5400000">
            <a:off x="1156488" y="3018577"/>
            <a:ext cx="348900" cy="1068900"/>
          </a:xfrm>
          <a:prstGeom prst="can">
            <a:avLst>
              <a:gd name="adj" fmla="val 25000"/>
            </a:avLst>
          </a:prstGeom>
          <a:solidFill>
            <a:srgbClr val="FFD9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2461350" y="1630287"/>
            <a:ext cx="3446026" cy="384548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uk-UA" sz="2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            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accumulate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uk-UA" sz="2200" dirty="0">
                <a:latin typeface="Avenir Next" charset="0"/>
                <a:ea typeface="Avenir Next" charset="0"/>
                <a:cs typeface="Avenir Next" charset="0"/>
              </a:rPr>
              <a:t>  </a:t>
            </a:r>
          </a:p>
        </p:txBody>
      </p:sp>
      <p:sp>
        <p:nvSpPr>
          <p:cNvPr id="368" name="Shape 368"/>
          <p:cNvSpPr/>
          <p:nvPr/>
        </p:nvSpPr>
        <p:spPr>
          <a:xfrm>
            <a:off x="2584375" y="1887082"/>
            <a:ext cx="784900" cy="475999"/>
          </a:xfrm>
          <a:prstGeom prst="flowChartMagneticDisk">
            <a:avLst/>
          </a:prstGeom>
          <a:solidFill>
            <a:srgbClr val="34AD9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cxnSp>
        <p:nvCxnSpPr>
          <p:cNvPr id="369" name="Shape 369"/>
          <p:cNvCxnSpPr>
            <a:stCxn id="366" idx="3"/>
            <a:endCxn id="367" idx="1"/>
          </p:cNvCxnSpPr>
          <p:nvPr/>
        </p:nvCxnSpPr>
        <p:spPr>
          <a:xfrm>
            <a:off x="1865388" y="3553027"/>
            <a:ext cx="59596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/>
          <p:nvPr/>
        </p:nvCxnSpPr>
        <p:spPr>
          <a:xfrm>
            <a:off x="277788" y="3545700"/>
            <a:ext cx="51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2584375" y="2619876"/>
            <a:ext cx="3323178" cy="2591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v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iew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“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history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”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input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stream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/>
            </a:r>
            <a:b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counters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in-progress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windows</a:t>
            </a:r>
            <a:endParaRPr lang="en-US" sz="1600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parameters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incrementally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trained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ML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models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etc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.</a:t>
            </a:r>
            <a:b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tate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influences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output</a:t>
            </a:r>
            <a:endParaRPr lang="uk-UA" sz="1600" b="1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72" name="Shape 372"/>
          <p:cNvCxnSpPr/>
          <p:nvPr/>
        </p:nvCxnSpPr>
        <p:spPr>
          <a:xfrm>
            <a:off x="5907553" y="3800321"/>
            <a:ext cx="886652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73" name="Shape 373"/>
          <p:cNvGrpSpPr/>
          <p:nvPr/>
        </p:nvGrpSpPr>
        <p:grpSpPr>
          <a:xfrm>
            <a:off x="7283352" y="1949704"/>
            <a:ext cx="673295" cy="673295"/>
            <a:chOff x="1380695" y="3881492"/>
            <a:chExt cx="249600" cy="249600"/>
          </a:xfrm>
        </p:grpSpPr>
        <p:sp>
          <p:nvSpPr>
            <p:cNvPr id="374" name="Shape 374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375" name="Shape 375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76" name="Shape 376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377" name="Shape 377"/>
          <p:cNvSpPr txBox="1"/>
          <p:nvPr/>
        </p:nvSpPr>
        <p:spPr>
          <a:xfrm>
            <a:off x="6679548" y="2979511"/>
            <a:ext cx="2181900" cy="1990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en-US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utput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depend</a:t>
            </a:r>
            <a:r>
              <a:rPr lang="en-US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notion</a:t>
            </a:r>
            <a:r>
              <a:rPr lang="uk-UA" sz="1600" b="1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</a:t>
            </a:r>
            <a:endParaRPr lang="uk-UA" sz="1600" b="1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311150"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utputs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when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results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are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complete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738813" y="5732562"/>
            <a:ext cx="28911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long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running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endParaRPr lang="uk-UA" sz="1600" i="1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2805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The</a:t>
            </a:r>
            <a:r>
              <a:rPr lang="uk-UA" sz="3959" dirty="0"/>
              <a:t> </a:t>
            </a:r>
            <a:r>
              <a:rPr lang="uk-UA" sz="3959" dirty="0" err="1"/>
              <a:t>ideal</a:t>
            </a:r>
            <a:r>
              <a:rPr lang="uk-UA" sz="3959" dirty="0"/>
              <a:t> </a:t>
            </a:r>
            <a:r>
              <a:rPr lang="uk-UA" sz="3959" dirty="0" err="1"/>
              <a:t>way</a:t>
            </a:r>
            <a:r>
              <a:rPr lang="uk-UA" sz="3959" dirty="0"/>
              <a:t> (II)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11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533975" y="2575750"/>
            <a:ext cx="3977100" cy="27963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 sz="800" b="1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Stateful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Processor</a:t>
            </a:r>
            <a:r>
              <a:rPr lang="uk-UA" sz="1600" b="1" dirty="0">
                <a:latin typeface="Avenir Next" charset="0"/>
                <a:ea typeface="Avenir Next" charset="0"/>
                <a:cs typeface="Avenir Next" charset="0"/>
              </a:rPr>
              <a:t/>
            </a:r>
            <a:br>
              <a:rPr lang="uk-UA" sz="1600" b="1" dirty="0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600" dirty="0" err="1">
                <a:latin typeface="Avenir Next" charset="0"/>
                <a:ea typeface="Avenir Next" charset="0"/>
                <a:cs typeface="Avenir Next" charset="0"/>
              </a:rPr>
              <a:t>that</a:t>
            </a:r>
            <a:r>
              <a:rPr lang="uk-UA" sz="1600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latin typeface="Avenir Next" charset="0"/>
                <a:ea typeface="Avenir Next" charset="0"/>
                <a:cs typeface="Avenir Next" charset="0"/>
              </a:rPr>
              <a:t>handles</a:t>
            </a:r>
            <a:endParaRPr lang="uk-UA" sz="16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16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consistently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robustly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and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efficiently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uk-UA" sz="2200" dirty="0">
                <a:latin typeface="Avenir Next" charset="0"/>
                <a:ea typeface="Avenir Next" charset="0"/>
                <a:cs typeface="Avenir Next" charset="0"/>
              </a:rPr>
              <a:t>  </a:t>
            </a:r>
          </a:p>
        </p:txBody>
      </p:sp>
      <p:sp>
        <p:nvSpPr>
          <p:cNvPr id="386" name="Shape 386"/>
          <p:cNvSpPr/>
          <p:nvPr/>
        </p:nvSpPr>
        <p:spPr>
          <a:xfrm>
            <a:off x="934574" y="3562937"/>
            <a:ext cx="1006200" cy="620500"/>
          </a:xfrm>
          <a:prstGeom prst="flowChartMagneticDisk">
            <a:avLst/>
          </a:prstGeom>
          <a:solidFill>
            <a:srgbClr val="34AD9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176618" y="4218745"/>
            <a:ext cx="2522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Large</a:t>
            </a:r>
          </a:p>
          <a:p>
            <a:pPr algn="ctr">
              <a:buSzPct val="25000"/>
            </a:pP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Distributed State</a:t>
            </a:r>
          </a:p>
        </p:txBody>
      </p:sp>
      <p:grpSp>
        <p:nvGrpSpPr>
          <p:cNvPr id="388" name="Shape 388"/>
          <p:cNvGrpSpPr/>
          <p:nvPr/>
        </p:nvGrpSpPr>
        <p:grpSpPr>
          <a:xfrm>
            <a:off x="3186754" y="3536531"/>
            <a:ext cx="673295" cy="673295"/>
            <a:chOff x="1380695" y="3881492"/>
            <a:chExt cx="249600" cy="249600"/>
          </a:xfrm>
        </p:grpSpPr>
        <p:sp>
          <p:nvSpPr>
            <p:cNvPr id="389" name="Shape 389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390" name="Shape 390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91" name="Shape 391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392" name="Shape 392"/>
          <p:cNvSpPr txBox="1"/>
          <p:nvPr/>
        </p:nvSpPr>
        <p:spPr>
          <a:xfrm>
            <a:off x="2262339" y="4218745"/>
            <a:ext cx="2522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 / Order /</a:t>
            </a:r>
            <a:b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</a:b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Completeness</a:t>
            </a:r>
          </a:p>
        </p:txBody>
      </p:sp>
      <p:sp>
        <p:nvSpPr>
          <p:cNvPr id="393" name="Shape 393"/>
          <p:cNvSpPr/>
          <p:nvPr/>
        </p:nvSpPr>
        <p:spPr>
          <a:xfrm rot="-5400000">
            <a:off x="1258025" y="1545450"/>
            <a:ext cx="348900" cy="1354800"/>
          </a:xfrm>
          <a:prstGeom prst="can">
            <a:avLst>
              <a:gd name="adj" fmla="val 25000"/>
            </a:avLst>
          </a:prstGeom>
          <a:solidFill>
            <a:srgbClr val="FFD9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94" name="Shape 394"/>
          <p:cNvCxnSpPr>
            <a:stCxn id="393" idx="3"/>
            <a:endCxn id="385" idx="0"/>
          </p:cNvCxnSpPr>
          <p:nvPr/>
        </p:nvCxnSpPr>
        <p:spPr>
          <a:xfrm>
            <a:off x="2109875" y="2222850"/>
            <a:ext cx="412800" cy="35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5" name="Shape 395"/>
          <p:cNvSpPr txBox="1"/>
          <p:nvPr/>
        </p:nvSpPr>
        <p:spPr>
          <a:xfrm>
            <a:off x="4906000" y="1571223"/>
            <a:ext cx="3681000" cy="3707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Stateful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stream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processing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new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paradigm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to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continuously</a:t>
            </a:r>
            <a:r>
              <a:rPr lang="uk-UA" sz="1800" b="1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process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F1C232"/>
                </a:solidFill>
                <a:latin typeface="Avenir Next" charset="0"/>
                <a:ea typeface="Avenir Next" charset="0"/>
                <a:cs typeface="Avenir Next" charset="0"/>
              </a:rPr>
              <a:t>continuous</a:t>
            </a:r>
            <a:r>
              <a:rPr lang="uk-UA" sz="1800" b="1" dirty="0">
                <a:solidFill>
                  <a:srgbClr val="F1C232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F1C232"/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endParaRPr lang="uk-UA" sz="1800" b="1" dirty="0">
              <a:solidFill>
                <a:srgbClr val="F1C232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Produce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accurate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results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Having </a:t>
            </a:r>
            <a:r>
              <a:rPr lang="en-US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esults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available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real-time</a:t>
            </a:r>
            <a:r>
              <a:rPr lang="en-US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(with low latency and high throughput)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natural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consequence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model</a:t>
            </a:r>
            <a:endParaRPr lang="en-US" sz="1800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endParaRPr lang="en-US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Process both real-time and historic data using exactly the same application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96" name="Shape 396"/>
          <p:cNvCxnSpPr>
            <a:stCxn id="385" idx="2"/>
          </p:cNvCxnSpPr>
          <p:nvPr/>
        </p:nvCxnSpPr>
        <p:spPr>
          <a:xfrm rot="-5400000" flipH="1">
            <a:off x="2849525" y="5045050"/>
            <a:ext cx="255000" cy="909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 txBox="1"/>
          <p:nvPr/>
        </p:nvSpPr>
        <p:spPr>
          <a:xfrm>
            <a:off x="3431525" y="5402675"/>
            <a:ext cx="1079400" cy="4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i="1" dirty="0" err="1">
                <a:solidFill>
                  <a:schemeClr val="dk1"/>
                </a:solidFill>
              </a:rPr>
              <a:t>servicing</a:t>
            </a:r>
            <a:endParaRPr lang="uk-UA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4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dirty="0" err="1" smtClean="0"/>
              <a:t>Flink</a:t>
            </a:r>
            <a:r>
              <a:rPr lang="en-US" dirty="0" smtClean="0"/>
              <a:t> APIs and Runtime</a:t>
            </a:r>
            <a:endParaRPr lang="en" sz="4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Apache Flink Stack</a:t>
            </a:r>
          </a:p>
        </p:txBody>
      </p:sp>
      <p:sp>
        <p:nvSpPr>
          <p:cNvPr id="950" name="Shape 9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13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51" name="Shape 951"/>
          <p:cNvGrpSpPr/>
          <p:nvPr/>
        </p:nvGrpSpPr>
        <p:grpSpPr>
          <a:xfrm>
            <a:off x="871895" y="2250023"/>
            <a:ext cx="7399950" cy="2470112"/>
            <a:chOff x="0" y="0"/>
            <a:chExt cx="12054000" cy="4023640"/>
          </a:xfrm>
        </p:grpSpPr>
        <p:sp>
          <p:nvSpPr>
            <p:cNvPr id="952" name="Shape 952"/>
            <p:cNvSpPr/>
            <p:nvPr/>
          </p:nvSpPr>
          <p:spPr>
            <a:xfrm>
              <a:off x="1983" y="2433940"/>
              <a:ext cx="7276800" cy="1589700"/>
            </a:xfrm>
            <a:prstGeom prst="rect">
              <a:avLst/>
            </a:prstGeom>
            <a:solidFill>
              <a:srgbClr val="F59F30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17181B"/>
                </a:buClr>
              </a:pPr>
              <a:endParaRPr sz="2000" i="1">
                <a:solidFill>
                  <a:srgbClr val="17181B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0" y="774775"/>
              <a:ext cx="6027000" cy="1589700"/>
            </a:xfrm>
            <a:prstGeom prst="rect">
              <a:avLst/>
            </a:prstGeom>
            <a:solidFill>
              <a:srgbClr val="E6526F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DataStream API</a:t>
              </a:r>
            </a:p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i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Stream Processing</a:t>
              </a:r>
            </a:p>
          </p:txBody>
        </p:sp>
        <p:sp>
          <p:nvSpPr>
            <p:cNvPr id="954" name="Shape 954"/>
            <p:cNvSpPr/>
            <p:nvPr/>
          </p:nvSpPr>
          <p:spPr>
            <a:xfrm>
              <a:off x="6026971" y="774775"/>
              <a:ext cx="6027000" cy="1589700"/>
            </a:xfrm>
            <a:prstGeom prst="rect">
              <a:avLst/>
            </a:prstGeom>
            <a:solidFill>
              <a:srgbClr val="8A3143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DataSet API</a:t>
              </a:r>
            </a:p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i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Batch Processing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2209188" y="2432317"/>
              <a:ext cx="9844800" cy="1589700"/>
            </a:xfrm>
            <a:prstGeom prst="rect">
              <a:avLst/>
            </a:prstGeom>
            <a:solidFill>
              <a:srgbClr val="F59F30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17181B"/>
                </a:buClr>
                <a:buSzPct val="25000"/>
              </a:pPr>
              <a:r>
                <a:rPr lang="uk-UA" sz="2000" b="1">
                  <a:solidFill>
                    <a:srgbClr val="17181B"/>
                  </a:solidFill>
                  <a:latin typeface="Avenir"/>
                  <a:ea typeface="Avenir"/>
                  <a:cs typeface="Avenir"/>
                  <a:sym typeface="Avenir"/>
                </a:rPr>
                <a:t>Runtime</a:t>
              </a:r>
            </a:p>
            <a:p>
              <a:pPr algn="ctr">
                <a:buClr>
                  <a:srgbClr val="17181B"/>
                </a:buClr>
                <a:buSzPct val="25000"/>
              </a:pPr>
              <a:r>
                <a:rPr lang="uk-UA" sz="2000" i="1">
                  <a:solidFill>
                    <a:srgbClr val="17181B"/>
                  </a:solidFill>
                  <a:latin typeface="Avenir"/>
                  <a:ea typeface="Avenir"/>
                  <a:cs typeface="Avenir"/>
                  <a:sym typeface="Avenir"/>
                </a:rPr>
                <a:t>Distributed Streaming Data Flow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0" y="0"/>
              <a:ext cx="12054000" cy="779399"/>
            </a:xfrm>
            <a:prstGeom prst="rect">
              <a:avLst/>
            </a:prstGeom>
            <a:solidFill>
              <a:srgbClr val="BF73F2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Libraries</a:t>
              </a:r>
            </a:p>
          </p:txBody>
        </p:sp>
        <p:sp>
          <p:nvSpPr>
            <p:cNvPr id="957" name="Shape 957"/>
            <p:cNvSpPr/>
            <p:nvPr/>
          </p:nvSpPr>
          <p:spPr>
            <a:xfrm>
              <a:off x="0" y="2364117"/>
              <a:ext cx="12054000" cy="7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17181B"/>
                </a:buClr>
              </a:pPr>
              <a:endParaRPr sz="2000" b="1">
                <a:solidFill>
                  <a:srgbClr val="17181B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58" name="Shape 958"/>
            <p:cNvGrpSpPr/>
            <p:nvPr/>
          </p:nvGrpSpPr>
          <p:grpSpPr>
            <a:xfrm>
              <a:off x="608399" y="2553934"/>
              <a:ext cx="3059660" cy="1349821"/>
              <a:chOff x="0" y="0"/>
              <a:chExt cx="3059660" cy="1349821"/>
            </a:xfrm>
          </p:grpSpPr>
          <p:sp>
            <p:nvSpPr>
              <p:cNvPr id="959" name="Shape 959"/>
              <p:cNvSpPr/>
              <p:nvPr/>
            </p:nvSpPr>
            <p:spPr>
              <a:xfrm>
                <a:off x="0" y="488914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0" y="95184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1344411" y="488914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1344411" y="977987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63" name="Shape 963"/>
              <p:cNvCxnSpPr/>
              <p:nvPr/>
            </p:nvCxnSpPr>
            <p:spPr>
              <a:xfrm>
                <a:off x="377909" y="674714"/>
                <a:ext cx="295499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4" name="Shape 964"/>
              <p:cNvCxnSpPr/>
              <p:nvPr/>
            </p:nvCxnSpPr>
            <p:spPr>
              <a:xfrm>
                <a:off x="374204" y="1137640"/>
                <a:ext cx="295499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5" name="Shape 965"/>
              <p:cNvCxnSpPr/>
              <p:nvPr/>
            </p:nvCxnSpPr>
            <p:spPr>
              <a:xfrm>
                <a:off x="1047833" y="674714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6" name="Shape 966"/>
              <p:cNvCxnSpPr/>
              <p:nvPr/>
            </p:nvCxnSpPr>
            <p:spPr>
              <a:xfrm>
                <a:off x="1046409" y="1163787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7" name="Shape 967"/>
              <p:cNvCxnSpPr/>
              <p:nvPr/>
            </p:nvCxnSpPr>
            <p:spPr>
              <a:xfrm rot="10800000" flipH="1">
                <a:off x="906355" y="717919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68" name="Shape 968"/>
              <p:cNvSpPr/>
              <p:nvPr/>
            </p:nvSpPr>
            <p:spPr>
              <a:xfrm>
                <a:off x="672204" y="977987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69" name="Shape 969"/>
              <p:cNvCxnSpPr/>
              <p:nvPr/>
            </p:nvCxnSpPr>
            <p:spPr>
              <a:xfrm>
                <a:off x="906355" y="686222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70" name="Shape 970"/>
              <p:cNvSpPr/>
              <p:nvPr/>
            </p:nvSpPr>
            <p:spPr>
              <a:xfrm>
                <a:off x="672204" y="488914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0" y="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72" name="Shape 972"/>
              <p:cNvCxnSpPr/>
              <p:nvPr/>
            </p:nvCxnSpPr>
            <p:spPr>
              <a:xfrm>
                <a:off x="377909" y="185799"/>
                <a:ext cx="295499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73" name="Shape 973"/>
              <p:cNvSpPr/>
              <p:nvPr/>
            </p:nvSpPr>
            <p:spPr>
              <a:xfrm>
                <a:off x="672204" y="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74" name="Shape 974"/>
              <p:cNvCxnSpPr/>
              <p:nvPr/>
            </p:nvCxnSpPr>
            <p:spPr>
              <a:xfrm>
                <a:off x="1722319" y="674850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75" name="Shape 975"/>
              <p:cNvCxnSpPr/>
              <p:nvPr/>
            </p:nvCxnSpPr>
            <p:spPr>
              <a:xfrm>
                <a:off x="1718616" y="1137775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76" name="Shape 976"/>
              <p:cNvCxnSpPr>
                <a:stCxn id="973" idx="6"/>
                <a:endCxn id="977" idx="0"/>
              </p:cNvCxnSpPr>
              <p:nvPr/>
            </p:nvCxnSpPr>
            <p:spPr>
              <a:xfrm>
                <a:off x="1043904" y="185850"/>
                <a:ext cx="1158600" cy="3030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78" name="Shape 978"/>
              <p:cNvSpPr/>
              <p:nvPr/>
            </p:nvSpPr>
            <p:spPr>
              <a:xfrm>
                <a:off x="2687960" y="475841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2687960" y="964912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80" name="Shape 980"/>
              <p:cNvCxnSpPr/>
              <p:nvPr/>
            </p:nvCxnSpPr>
            <p:spPr>
              <a:xfrm>
                <a:off x="2391383" y="661641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81" name="Shape 981"/>
              <p:cNvCxnSpPr/>
              <p:nvPr/>
            </p:nvCxnSpPr>
            <p:spPr>
              <a:xfrm>
                <a:off x="2389959" y="1150713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82" name="Shape 982"/>
              <p:cNvCxnSpPr/>
              <p:nvPr/>
            </p:nvCxnSpPr>
            <p:spPr>
              <a:xfrm rot="10800000" flipH="1">
                <a:off x="2249906" y="704845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83" name="Shape 983"/>
              <p:cNvCxnSpPr/>
              <p:nvPr/>
            </p:nvCxnSpPr>
            <p:spPr>
              <a:xfrm>
                <a:off x="2249906" y="673149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84" name="Shape 984"/>
              <p:cNvSpPr/>
              <p:nvPr/>
            </p:nvSpPr>
            <p:spPr>
              <a:xfrm>
                <a:off x="2016616" y="978121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7" name="Shape 977"/>
              <p:cNvSpPr/>
              <p:nvPr/>
            </p:nvSpPr>
            <p:spPr>
              <a:xfrm>
                <a:off x="2016616" y="48905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85" name="Shape 985"/>
          <p:cNvSpPr/>
          <p:nvPr/>
        </p:nvSpPr>
        <p:spPr>
          <a:xfrm>
            <a:off x="1826534" y="4939992"/>
            <a:ext cx="5490900" cy="7836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algn="ctr">
              <a:buSzPct val="25000"/>
            </a:pPr>
            <a:r>
              <a:rPr lang="uk-UA" sz="2000" b="1">
                <a:latin typeface="Avenir"/>
                <a:ea typeface="Avenir"/>
                <a:cs typeface="Avenir"/>
                <a:sym typeface="Avenir"/>
              </a:rPr>
              <a:t>Streaming</a:t>
            </a:r>
            <a:r>
              <a:rPr lang="uk-UA" sz="2000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dirty="0" err="1">
                <a:latin typeface="Avenir"/>
                <a:ea typeface="Avenir"/>
                <a:cs typeface="Avenir"/>
                <a:sym typeface="Avenir"/>
              </a:rPr>
              <a:t>and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batch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dirty="0" err="1">
                <a:latin typeface="Avenir"/>
                <a:ea typeface="Avenir"/>
                <a:cs typeface="Avenir"/>
                <a:sym typeface="Avenir"/>
              </a:rPr>
              <a:t>as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first</a:t>
            </a:r>
            <a:r>
              <a:rPr lang="uk-UA" sz="2000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class</a:t>
            </a:r>
            <a:r>
              <a:rPr lang="uk-UA" sz="2000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citizens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Programming Model</a:t>
            </a:r>
          </a:p>
        </p:txBody>
      </p:sp>
      <p:sp>
        <p:nvSpPr>
          <p:cNvPr id="991" name="Shape 9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14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1608845" y="2075341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5994400" y="2075341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3434080" y="5160148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5987805" y="4855333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1961950" y="2967913"/>
            <a:ext cx="1662000" cy="396300"/>
          </a:xfrm>
          <a:prstGeom prst="rect">
            <a:avLst/>
          </a:prstGeom>
          <a:solidFill>
            <a:srgbClr val="D99593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sp>
        <p:nvSpPr>
          <p:cNvPr id="997" name="Shape 997"/>
          <p:cNvSpPr/>
          <p:nvPr/>
        </p:nvSpPr>
        <p:spPr>
          <a:xfrm>
            <a:off x="1961950" y="3646985"/>
            <a:ext cx="1662000" cy="396300"/>
          </a:xfrm>
          <a:prstGeom prst="rect">
            <a:avLst/>
          </a:prstGeom>
          <a:solidFill>
            <a:srgbClr val="C5DBF0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sp>
        <p:nvSpPr>
          <p:cNvPr id="998" name="Shape 998"/>
          <p:cNvSpPr/>
          <p:nvPr/>
        </p:nvSpPr>
        <p:spPr>
          <a:xfrm>
            <a:off x="5942085" y="3054811"/>
            <a:ext cx="1662000" cy="396300"/>
          </a:xfrm>
          <a:prstGeom prst="rect">
            <a:avLst/>
          </a:prstGeom>
          <a:solidFill>
            <a:srgbClr val="C2D59B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sp>
        <p:nvSpPr>
          <p:cNvPr id="999" name="Shape 999"/>
          <p:cNvSpPr/>
          <p:nvPr/>
        </p:nvSpPr>
        <p:spPr>
          <a:xfrm>
            <a:off x="3380250" y="4481075"/>
            <a:ext cx="1662000" cy="396300"/>
          </a:xfrm>
          <a:prstGeom prst="rect">
            <a:avLst/>
          </a:prstGeom>
          <a:solidFill>
            <a:srgbClr val="92CCDC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cxnSp>
        <p:nvCxnSpPr>
          <p:cNvPr id="1000" name="Shape 1000"/>
          <p:cNvCxnSpPr>
            <a:stCxn id="992" idx="3"/>
            <a:endCxn id="996" idx="0"/>
          </p:cNvCxnSpPr>
          <p:nvPr/>
        </p:nvCxnSpPr>
        <p:spPr>
          <a:xfrm>
            <a:off x="2386145" y="2634241"/>
            <a:ext cx="406800" cy="333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1" name="Shape 1001"/>
          <p:cNvCxnSpPr>
            <a:stCxn id="996" idx="2"/>
            <a:endCxn id="997" idx="0"/>
          </p:cNvCxnSpPr>
          <p:nvPr/>
        </p:nvCxnSpPr>
        <p:spPr>
          <a:xfrm>
            <a:off x="2792950" y="3364213"/>
            <a:ext cx="0" cy="282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2" name="Shape 1002"/>
          <p:cNvCxnSpPr>
            <a:stCxn id="997" idx="2"/>
          </p:cNvCxnSpPr>
          <p:nvPr/>
        </p:nvCxnSpPr>
        <p:spPr>
          <a:xfrm>
            <a:off x="2792950" y="4043285"/>
            <a:ext cx="1108500" cy="437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3" name="Shape 1003"/>
          <p:cNvCxnSpPr>
            <a:stCxn id="993" idx="3"/>
            <a:endCxn id="998" idx="0"/>
          </p:cNvCxnSpPr>
          <p:nvPr/>
        </p:nvCxnSpPr>
        <p:spPr>
          <a:xfrm>
            <a:off x="6771700" y="2634241"/>
            <a:ext cx="1500" cy="42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4" name="Shape 1004"/>
          <p:cNvCxnSpPr>
            <a:stCxn id="998" idx="2"/>
            <a:endCxn id="995" idx="1"/>
          </p:cNvCxnSpPr>
          <p:nvPr/>
        </p:nvCxnSpPr>
        <p:spPr>
          <a:xfrm flipH="1">
            <a:off x="6764985" y="3451111"/>
            <a:ext cx="8100" cy="1404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5" name="Shape 1005"/>
          <p:cNvCxnSpPr>
            <a:stCxn id="998" idx="2"/>
          </p:cNvCxnSpPr>
          <p:nvPr/>
        </p:nvCxnSpPr>
        <p:spPr>
          <a:xfrm flipH="1">
            <a:off x="4540185" y="3451111"/>
            <a:ext cx="2232900" cy="1029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6" name="Shape 1006"/>
          <p:cNvCxnSpPr>
            <a:stCxn id="999" idx="2"/>
            <a:endCxn id="994" idx="1"/>
          </p:cNvCxnSpPr>
          <p:nvPr/>
        </p:nvCxnSpPr>
        <p:spPr>
          <a:xfrm>
            <a:off x="4211250" y="4877375"/>
            <a:ext cx="0" cy="282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07" name="Shape 1007"/>
          <p:cNvSpPr txBox="1"/>
          <p:nvPr/>
        </p:nvSpPr>
        <p:spPr>
          <a:xfrm>
            <a:off x="599439" y="217007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Source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7626170" y="217007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Source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2616776" y="5269312"/>
            <a:ext cx="624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Sink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7551895" y="4950067"/>
            <a:ext cx="624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Sink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220112" y="3670183"/>
            <a:ext cx="17625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Transformation</a:t>
            </a:r>
          </a:p>
        </p:txBody>
      </p:sp>
      <p:sp>
        <p:nvSpPr>
          <p:cNvPr id="1012" name="Shape 1012"/>
          <p:cNvSpPr/>
          <p:nvPr/>
        </p:nvSpPr>
        <p:spPr>
          <a:xfrm>
            <a:off x="3509075" y="31601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sp>
        <p:nvSpPr>
          <p:cNvPr id="1013" name="Shape 1013"/>
          <p:cNvSpPr/>
          <p:nvPr/>
        </p:nvSpPr>
        <p:spPr>
          <a:xfrm>
            <a:off x="3509075" y="38459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sp>
        <p:nvSpPr>
          <p:cNvPr id="1014" name="Shape 1014"/>
          <p:cNvSpPr/>
          <p:nvPr/>
        </p:nvSpPr>
        <p:spPr>
          <a:xfrm>
            <a:off x="4880675" y="46841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sp>
        <p:nvSpPr>
          <p:cNvPr id="1015" name="Shape 1015"/>
          <p:cNvSpPr/>
          <p:nvPr/>
        </p:nvSpPr>
        <p:spPr>
          <a:xfrm>
            <a:off x="7471475" y="32363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37565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87" y="285487"/>
            <a:ext cx="8023624" cy="62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87" y="1517024"/>
            <a:ext cx="7833624" cy="52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Parallelism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557787"/>
            <a:ext cx="8105775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>
            <a:spLocks noGrp="1"/>
          </p:cNvSpPr>
          <p:nvPr>
            <p:ph type="title" idx="4294967295"/>
          </p:nvPr>
        </p:nvSpPr>
        <p:spPr>
          <a:xfrm>
            <a:off x="457200" y="274674"/>
            <a:ext cx="2723400" cy="20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Distributed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Levels of abstraction</a:t>
            </a:r>
          </a:p>
        </p:txBody>
      </p:sp>
      <p:sp>
        <p:nvSpPr>
          <p:cNvPr id="1062" name="Shape 10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18</a:t>
            </a:fld>
            <a:endParaRPr lang="uk-UA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381275" y="4789100"/>
            <a:ext cx="5582700" cy="560700"/>
          </a:xfrm>
          <a:prstGeom prst="rect">
            <a:avLst/>
          </a:prstGeom>
          <a:solidFill>
            <a:srgbClr val="E4EAF4"/>
          </a:solidFill>
          <a:ln w="19050" cap="flat" cmpd="sng">
            <a:solidFill>
              <a:srgbClr val="898C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 Function </a:t>
            </a:r>
            <a:r>
              <a:rPr lang="uk-UA" sz="2400" i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(events, state, time)</a:t>
            </a:r>
          </a:p>
        </p:txBody>
      </p:sp>
      <p:sp>
        <p:nvSpPr>
          <p:cNvPr id="1064" name="Shape 1064"/>
          <p:cNvSpPr/>
          <p:nvPr/>
        </p:nvSpPr>
        <p:spPr>
          <a:xfrm>
            <a:off x="762824" y="3939700"/>
            <a:ext cx="5201100" cy="560700"/>
          </a:xfrm>
          <a:prstGeom prst="rect">
            <a:avLst/>
          </a:prstGeom>
          <a:solidFill>
            <a:srgbClr val="F5A030"/>
          </a:solidFill>
          <a:ln w="19050" cap="flat" cmpd="sng">
            <a:solidFill>
              <a:srgbClr val="935F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DataStream API </a:t>
            </a:r>
            <a:r>
              <a:rPr lang="uk-UA" sz="2400" i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(streams, windows)</a:t>
            </a:r>
          </a:p>
        </p:txBody>
      </p:sp>
      <p:sp>
        <p:nvSpPr>
          <p:cNvPr id="1065" name="Shape 1065"/>
          <p:cNvSpPr/>
          <p:nvPr/>
        </p:nvSpPr>
        <p:spPr>
          <a:xfrm>
            <a:off x="1990187" y="3090290"/>
            <a:ext cx="3973800" cy="560700"/>
          </a:xfrm>
          <a:prstGeom prst="rect">
            <a:avLst/>
          </a:prstGeom>
          <a:solidFill>
            <a:srgbClr val="BE73F1"/>
          </a:solidFill>
          <a:ln w="19050" cap="flat" cmpd="sng">
            <a:solidFill>
              <a:srgbClr val="7245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Table API </a:t>
            </a:r>
            <a:r>
              <a:rPr lang="uk-UA" sz="2400" i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(dynamic tables)</a:t>
            </a:r>
          </a:p>
        </p:txBody>
      </p:sp>
      <p:sp>
        <p:nvSpPr>
          <p:cNvPr id="1066" name="Shape 1066"/>
          <p:cNvSpPr/>
          <p:nvPr/>
        </p:nvSpPr>
        <p:spPr>
          <a:xfrm>
            <a:off x="2979232" y="2240887"/>
            <a:ext cx="2984700" cy="560700"/>
          </a:xfrm>
          <a:prstGeom prst="rect">
            <a:avLst/>
          </a:prstGeom>
          <a:solidFill>
            <a:srgbClr val="E6526E"/>
          </a:solidFill>
          <a:ln w="19050" cap="flat" cmpd="sng">
            <a:solidFill>
              <a:srgbClr val="8A314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 SQL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6550950" y="4589750"/>
            <a:ext cx="2382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low-level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 </a:t>
            </a:r>
            <a:endParaRPr lang="en-US" sz="2000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Avenir"/>
            </a:endParaRPr>
          </a:p>
          <a:p>
            <a:pPr algn="ctr">
              <a:lnSpc>
                <a:spcPct val="80000"/>
              </a:lnSpc>
            </a:pPr>
            <a:r>
              <a:rPr lang="uk-UA" sz="20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(</a:t>
            </a: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stateful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 </a:t>
            </a: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stream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 </a:t>
            </a: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processing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)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6207000" y="3740350"/>
            <a:ext cx="2937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stream processing &amp;</a:t>
            </a:r>
          </a:p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analytics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6207000" y="2890950"/>
            <a:ext cx="2937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declarative DSL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6207000" y="2041525"/>
            <a:ext cx="2937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high-level langauge</a:t>
            </a:r>
          </a:p>
        </p:txBody>
      </p:sp>
      <p:cxnSp>
        <p:nvCxnSpPr>
          <p:cNvPr id="1071" name="Shape 1071"/>
          <p:cNvCxnSpPr/>
          <p:nvPr/>
        </p:nvCxnSpPr>
        <p:spPr>
          <a:xfrm rot="10800000">
            <a:off x="6125250" y="25195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2" name="Shape 1072"/>
          <p:cNvCxnSpPr/>
          <p:nvPr/>
        </p:nvCxnSpPr>
        <p:spPr>
          <a:xfrm rot="10800000">
            <a:off x="6125250" y="33577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3" name="Shape 1073"/>
          <p:cNvCxnSpPr/>
          <p:nvPr/>
        </p:nvCxnSpPr>
        <p:spPr>
          <a:xfrm rot="10800000">
            <a:off x="6125250" y="41959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4" name="Shape 1074"/>
          <p:cNvCxnSpPr/>
          <p:nvPr/>
        </p:nvCxnSpPr>
        <p:spPr>
          <a:xfrm rot="10800000">
            <a:off x="6125250" y="51103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226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Function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8032" y="1940297"/>
            <a:ext cx="7391447" cy="375100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ProcessFunction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MyEvent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Result]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 state to use in the program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lazy </a:t>
            </a:r>
            <a:r>
              <a:rPr lang="en-US" alt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ValueState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CountWithTimestamp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getRuntimeContext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getState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processElement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(event: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MyEvent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out: 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Collector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[Result]):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Unit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 with event and state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(event, </a:t>
            </a:r>
            <a:r>
              <a:rPr lang="en-US" altLang="en-US" sz="1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.value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match { …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out.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emit events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modify state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schedule a timer callback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ctx.timerService.register</a:t>
            </a:r>
            <a:r>
              <a:rPr lang="en-US" altLang="en-US" sz="1200" u="sng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EventTime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event.timestamp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+ 500)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onTimer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(timestamp: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OnTimerContext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out: 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Collector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[Result]):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Unit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callback when event-/processing- time instant is reached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08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4000" dirty="0" smtClean="0"/>
              <a:t>Where we’re going today</a:t>
            </a:r>
            <a:endParaRPr lang="uk-UA" sz="4000" dirty="0"/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2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120130" cy="45915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spcBef>
                <a:spcPts val="0"/>
              </a:spcBef>
            </a:pPr>
            <a:r>
              <a:rPr lang="en" sz="2800" b="0" i="0" u="none" strike="noStrike" cap="none" dirty="0" err="1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Sta</a:t>
            </a:r>
            <a:r>
              <a:rPr lang="en-US" sz="2800" b="0" i="0" u="none" strike="noStrike" cap="none" dirty="0" err="1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teful</a:t>
            </a:r>
            <a:r>
              <a:rPr lang="en-US" sz="2800" b="0" i="0" u="none" strike="noStrike" cap="none" dirty="0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 </a:t>
            </a:r>
            <a:r>
              <a:rPr lang="uk-UA" sz="2800" dirty="0" err="1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2800" dirty="0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processing</a:t>
            </a:r>
            <a:r>
              <a:rPr lang="uk-UA" sz="2800" dirty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paradigm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continuous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data</a:t>
            </a:r>
            <a:endParaRPr lang="uk-UA" sz="2800" dirty="0"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" sz="2800" b="0" i="0" u="none" strike="noStrike" cap="none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Arial"/>
            </a:endParaRPr>
          </a:p>
          <a:p>
            <a:pPr indent="-342900"/>
            <a:r>
              <a:rPr lang="uk-UA" sz="2800" dirty="0" err="1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Apache</a:t>
            </a:r>
            <a:r>
              <a:rPr lang="uk-UA" sz="2800" dirty="0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Flink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sophisticated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and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battle-tested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stateful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processor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with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comprehensive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set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features</a:t>
            </a:r>
            <a:endParaRPr lang="uk-UA" sz="2800" dirty="0"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" sz="2800" b="0" i="0" u="none" strike="noStrike" cap="none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Arial"/>
            </a:endParaRPr>
          </a:p>
          <a:p>
            <a:pPr indent="-342900"/>
            <a:r>
              <a:rPr lang="uk-UA" sz="2800" dirty="0" err="1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Efficiency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,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management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,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and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operational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issues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are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taken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very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seriously</a:t>
            </a:r>
            <a:endParaRPr lang="uk-UA" sz="2800" dirty="0"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3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 API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0632" y="2309353"/>
            <a:ext cx="7724911" cy="2800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lines: 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DataStream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[String] =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addSource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FlinkKafkaConsumer10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(…))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events: 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DataStream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[Event] =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((line) =&gt; </a:t>
            </a:r>
            <a:r>
              <a:rPr lang="en-US" sz="1600" i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(line))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stats: 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DataStream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[Statistic] = stream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keyBy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F4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"sensor"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timeWindow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Time.seconds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(5))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MyAggregationFunction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addSink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RollingSink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(path))</a:t>
            </a:r>
          </a:p>
        </p:txBody>
      </p:sp>
    </p:spTree>
    <p:extLst>
      <p:ext uri="{BB962C8B-B14F-4D97-AF65-F5344CB8AC3E}">
        <p14:creationId xmlns:p14="http://schemas.microsoft.com/office/powerpoint/2010/main" val="14286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API &amp; </a:t>
            </a:r>
            <a:r>
              <a:rPr lang="en-US" dirty="0"/>
              <a:t>Stream SQL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2041073"/>
            <a:ext cx="8184286" cy="167368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4324180"/>
            <a:ext cx="7852021" cy="8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/>
              <a:t>Deployment Options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Execution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52176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Starts local Flink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All processes run in the same JVM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Behaves just like a regular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dirty="0">
                <a:latin typeface="Avenir Next" charset="0"/>
                <a:ea typeface="Avenir Next" charset="0"/>
                <a:cs typeface="Avenir Next" charset="0"/>
              </a:rPr>
              <a:t>Local cluster can be started in your IDE!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Very useful for developing and debugging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Shape 552"/>
          <p:cNvGrpSpPr/>
          <p:nvPr/>
        </p:nvGrpSpPr>
        <p:grpSpPr>
          <a:xfrm>
            <a:off x="5603850" y="1631890"/>
            <a:ext cx="3082949" cy="4494274"/>
            <a:chOff x="5603850" y="1631890"/>
            <a:chExt cx="3082949" cy="4494274"/>
          </a:xfrm>
        </p:grpSpPr>
        <p:sp>
          <p:nvSpPr>
            <p:cNvPr id="553" name="Shape 553"/>
            <p:cNvSpPr/>
            <p:nvPr/>
          </p:nvSpPr>
          <p:spPr>
            <a:xfrm>
              <a:off x="5603850" y="1631890"/>
              <a:ext cx="3082949" cy="449427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398298" y="1861313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5818110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7408357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5818110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7408357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grpSp>
          <p:nvGrpSpPr>
            <p:cNvPr id="559" name="Shape 559"/>
            <p:cNvGrpSpPr/>
            <p:nvPr/>
          </p:nvGrpSpPr>
          <p:grpSpPr>
            <a:xfrm>
              <a:off x="6374998" y="5343917"/>
              <a:ext cx="1493481" cy="720080"/>
              <a:chOff x="6021207" y="5343917"/>
              <a:chExt cx="1493481" cy="720080"/>
            </a:xfrm>
          </p:grpSpPr>
          <p:sp>
            <p:nvSpPr>
              <p:cNvPr id="560" name="Shape 560"/>
              <p:cNvSpPr txBox="1"/>
              <p:nvPr/>
            </p:nvSpPr>
            <p:spPr>
              <a:xfrm>
                <a:off x="6794118" y="5513528"/>
                <a:ext cx="72056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JVM</a:t>
                </a:r>
              </a:p>
            </p:txBody>
          </p:sp>
          <p:pic>
            <p:nvPicPr>
              <p:cNvPr id="561" name="Shape 561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6021207" y="5343917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Execution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457200" y="2650561"/>
            <a:ext cx="4143000" cy="347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1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Submit</a:t>
            </a: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 a Job to a remote</a:t>
            </a: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ly running </a:t>
            </a:r>
            <a:r>
              <a:rPr lang="en" sz="2800" dirty="0" smtClean="0">
                <a:latin typeface="Avenir Next" charset="0"/>
                <a:ea typeface="Avenir Next" charset="0"/>
                <a:cs typeface="Avenir Next" charset="0"/>
              </a:rPr>
              <a:t>cluster</a:t>
            </a:r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" sz="2800" dirty="0">
              <a:latin typeface="Avenir Next" charset="0"/>
              <a:ea typeface="Avenir Next" charset="0"/>
              <a:cs typeface="Avenir Next" charset="0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1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Monitor</a:t>
            </a: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 the status of a job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Shape 569"/>
          <p:cNvGrpSpPr/>
          <p:nvPr/>
        </p:nvGrpSpPr>
        <p:grpSpPr>
          <a:xfrm>
            <a:off x="1573225" y="1745049"/>
            <a:ext cx="1528591" cy="1017434"/>
            <a:chOff x="3373667" y="1260828"/>
            <a:chExt cx="1528591" cy="1017434"/>
          </a:xfrm>
        </p:grpSpPr>
        <p:sp>
          <p:nvSpPr>
            <p:cNvPr id="570" name="Shape 570"/>
            <p:cNvSpPr/>
            <p:nvPr/>
          </p:nvSpPr>
          <p:spPr>
            <a:xfrm>
              <a:off x="3892423" y="1260828"/>
              <a:ext cx="1009834" cy="621565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1" name="Shape 571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373667" y="1558182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5372945" y="1389431"/>
            <a:ext cx="3313853" cy="5041491"/>
            <a:chOff x="5202800" y="1084671"/>
            <a:chExt cx="3313853" cy="5041491"/>
          </a:xfrm>
        </p:grpSpPr>
        <p:sp>
          <p:nvSpPr>
            <p:cNvPr id="574" name="Shape 574"/>
            <p:cNvSpPr/>
            <p:nvPr/>
          </p:nvSpPr>
          <p:spPr>
            <a:xfrm>
              <a:off x="5202800" y="1084671"/>
              <a:ext cx="3313853" cy="5041491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6228153" y="1222041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6466735" y="5593701"/>
              <a:ext cx="10650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</a:p>
          </p:txBody>
        </p:sp>
        <p:grpSp>
          <p:nvGrpSpPr>
            <p:cNvPr id="577" name="Shape 577"/>
            <p:cNvGrpSpPr/>
            <p:nvPr/>
          </p:nvGrpSpPr>
          <p:grpSpPr>
            <a:xfrm>
              <a:off x="5378712" y="4171554"/>
              <a:ext cx="1351831" cy="1411072"/>
              <a:chOff x="5343188" y="3469955"/>
              <a:chExt cx="1351831" cy="1411072"/>
            </a:xfrm>
          </p:grpSpPr>
          <p:sp>
            <p:nvSpPr>
              <p:cNvPr id="578" name="Shape 578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79" name="Shape 579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0" name="Shape 580"/>
            <p:cNvGrpSpPr/>
            <p:nvPr/>
          </p:nvGrpSpPr>
          <p:grpSpPr>
            <a:xfrm>
              <a:off x="5378712" y="2619802"/>
              <a:ext cx="1351831" cy="1411072"/>
              <a:chOff x="5343188" y="3469955"/>
              <a:chExt cx="1351831" cy="1411072"/>
            </a:xfrm>
          </p:grpSpPr>
          <p:sp>
            <p:nvSpPr>
              <p:cNvPr id="581" name="Shape 581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2" name="Shape 582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3" name="Shape 583"/>
            <p:cNvGrpSpPr/>
            <p:nvPr/>
          </p:nvGrpSpPr>
          <p:grpSpPr>
            <a:xfrm>
              <a:off x="6821013" y="2619802"/>
              <a:ext cx="1351831" cy="1411072"/>
              <a:chOff x="5343188" y="3469955"/>
              <a:chExt cx="1351831" cy="1411072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5" name="Shape 585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" name="Shape 586"/>
            <p:cNvGrpSpPr/>
            <p:nvPr/>
          </p:nvGrpSpPr>
          <p:grpSpPr>
            <a:xfrm>
              <a:off x="6821013" y="4171554"/>
              <a:ext cx="1351831" cy="1411072"/>
              <a:chOff x="5343188" y="3469955"/>
              <a:chExt cx="1351831" cy="1411072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8" name="Shape 588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9" name="Shape 589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5806174" y="1750056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Shape 590"/>
          <p:cNvGrpSpPr/>
          <p:nvPr/>
        </p:nvGrpSpPr>
        <p:grpSpPr>
          <a:xfrm>
            <a:off x="3301966" y="2075538"/>
            <a:ext cx="2552190" cy="369332"/>
            <a:chOff x="3060849" y="1906799"/>
            <a:chExt cx="3049212" cy="369332"/>
          </a:xfrm>
        </p:grpSpPr>
        <p:cxnSp>
          <p:nvCxnSpPr>
            <p:cNvPr id="591" name="Shape 591"/>
            <p:cNvCxnSpPr/>
            <p:nvPr/>
          </p:nvCxnSpPr>
          <p:spPr>
            <a:xfrm>
              <a:off x="3060849" y="1906800"/>
              <a:ext cx="3049212" cy="0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92" name="Shape 592"/>
            <p:cNvSpPr txBox="1"/>
            <p:nvPr/>
          </p:nvSpPr>
          <p:spPr>
            <a:xfrm>
              <a:off x="3830701" y="1906799"/>
              <a:ext cx="11983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Submit job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64" y="6284516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Job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2811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Brings up a Flink cluster in YARN to run a single job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 smtClean="0">
                <a:latin typeface="Avenir Next" charset="0"/>
                <a:ea typeface="Avenir Next" charset="0"/>
                <a:cs typeface="Avenir Next" charset="0"/>
              </a:rPr>
              <a:t>Better </a:t>
            </a: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isolation than session mode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Shape 650"/>
          <p:cNvGrpSpPr/>
          <p:nvPr/>
        </p:nvGrpSpPr>
        <p:grpSpPr>
          <a:xfrm>
            <a:off x="2071325" y="5254157"/>
            <a:ext cx="1576808" cy="1058948"/>
            <a:chOff x="3325548" y="1232986"/>
            <a:chExt cx="1576808" cy="1058948"/>
          </a:xfrm>
        </p:grpSpPr>
        <p:sp>
          <p:nvSpPr>
            <p:cNvPr id="651" name="Shape 651"/>
            <p:cNvSpPr/>
            <p:nvPr/>
          </p:nvSpPr>
          <p:spPr>
            <a:xfrm>
              <a:off x="3879057" y="1232986"/>
              <a:ext cx="1023300" cy="6990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2" name="Shape 652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548" y="1571934"/>
              <a:ext cx="8439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Shape 653"/>
            <p:cNvSpPr txBox="1"/>
            <p:nvPr/>
          </p:nvSpPr>
          <p:spPr>
            <a:xfrm>
              <a:off x="4045932" y="1389432"/>
              <a:ext cx="72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54" name="Shape 654"/>
          <p:cNvSpPr/>
          <p:nvPr/>
        </p:nvSpPr>
        <p:spPr>
          <a:xfrm>
            <a:off x="4822386" y="1391301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Shape 655"/>
          <p:cNvGrpSpPr/>
          <p:nvPr/>
        </p:nvGrpSpPr>
        <p:grpSpPr>
          <a:xfrm>
            <a:off x="4822653" y="2673836"/>
            <a:ext cx="1860827" cy="1506850"/>
            <a:chOff x="4692733" y="2889171"/>
            <a:chExt cx="1860827" cy="1506850"/>
          </a:xfrm>
        </p:grpSpPr>
        <p:grpSp>
          <p:nvGrpSpPr>
            <p:cNvPr id="656" name="Shape 656"/>
            <p:cNvGrpSpPr/>
            <p:nvPr/>
          </p:nvGrpSpPr>
          <p:grpSpPr>
            <a:xfrm>
              <a:off x="4692733" y="2889171"/>
              <a:ext cx="1860827" cy="1506850"/>
              <a:chOff x="5576107" y="1909316"/>
              <a:chExt cx="2710206" cy="2363316"/>
            </a:xfrm>
          </p:grpSpPr>
          <p:grpSp>
            <p:nvGrpSpPr>
              <p:cNvPr id="657" name="Shape 657"/>
              <p:cNvGrpSpPr/>
              <p:nvPr/>
            </p:nvGrpSpPr>
            <p:grpSpPr>
              <a:xfrm>
                <a:off x="5576107" y="1909316"/>
                <a:ext cx="2710206" cy="2363316"/>
                <a:chOff x="5576107" y="1909316"/>
                <a:chExt cx="2710206" cy="2363316"/>
              </a:xfrm>
            </p:grpSpPr>
            <p:sp>
              <p:nvSpPr>
                <p:cNvPr id="658" name="Shape 65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9" name="Shape 65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0" name="Shape 66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61" name="Shape 66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62" name="Shape 662"/>
          <p:cNvSpPr txBox="1"/>
          <p:nvPr/>
        </p:nvSpPr>
        <p:spPr>
          <a:xfrm>
            <a:off x="5937482" y="5850422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63" name="Shape 663"/>
          <p:cNvGrpSpPr/>
          <p:nvPr/>
        </p:nvGrpSpPr>
        <p:grpSpPr>
          <a:xfrm>
            <a:off x="5203737" y="1589267"/>
            <a:ext cx="2699108" cy="1027971"/>
            <a:chOff x="5515505" y="1909316"/>
            <a:chExt cx="2699108" cy="1027971"/>
          </a:xfrm>
        </p:grpSpPr>
        <p:grpSp>
          <p:nvGrpSpPr>
            <p:cNvPr id="664" name="Shape 664"/>
            <p:cNvGrpSpPr/>
            <p:nvPr/>
          </p:nvGrpSpPr>
          <p:grpSpPr>
            <a:xfrm>
              <a:off x="5515505" y="1909316"/>
              <a:ext cx="2699108" cy="1027971"/>
              <a:chOff x="5515505" y="1909316"/>
              <a:chExt cx="2699108" cy="1027971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6039014" y="1909316"/>
                <a:ext cx="2175600" cy="586200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6" name="Shape 666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505" y="2217288"/>
                <a:ext cx="8439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7" name="Shape 667"/>
            <p:cNvSpPr txBox="1"/>
            <p:nvPr/>
          </p:nvSpPr>
          <p:spPr>
            <a:xfrm>
              <a:off x="6157671" y="1990558"/>
              <a:ext cx="194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4747190" y="4343724"/>
            <a:ext cx="1860828" cy="1506850"/>
            <a:chOff x="4692732" y="2889171"/>
            <a:chExt cx="1860828" cy="1506850"/>
          </a:xfrm>
        </p:grpSpPr>
        <p:grpSp>
          <p:nvGrpSpPr>
            <p:cNvPr id="669" name="Shape 669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0" name="Shape 670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1" name="Shape 671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2" name="Shape 672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3" name="Shape 673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74" name="Shape 674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6634616" y="2673836"/>
            <a:ext cx="1860828" cy="1506850"/>
            <a:chOff x="4692732" y="2889171"/>
            <a:chExt cx="1860828" cy="1506850"/>
          </a:xfrm>
        </p:grpSpPr>
        <p:grpSp>
          <p:nvGrpSpPr>
            <p:cNvPr id="676" name="Shape 676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7" name="Shape 677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8" name="Shape 67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9" name="Shape 67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0" name="Shape 68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1" name="Shape 68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6634616" y="4391995"/>
            <a:ext cx="1860828" cy="1506850"/>
            <a:chOff x="4692732" y="2889171"/>
            <a:chExt cx="1860828" cy="1506850"/>
          </a:xfrm>
        </p:grpSpPr>
        <p:grpSp>
          <p:nvGrpSpPr>
            <p:cNvPr id="683" name="Shape 683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84" name="Shape 684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85" name="Shape 685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6" name="Shape 686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7" name="Shape 687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8" name="Shape 688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89" name="Shape 689"/>
          <p:cNvCxnSpPr/>
          <p:nvPr/>
        </p:nvCxnSpPr>
        <p:spPr>
          <a:xfrm rot="10800000" flipH="1">
            <a:off x="3518909" y="2279463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0" name="Shape 690"/>
          <p:cNvCxnSpPr/>
          <p:nvPr/>
        </p:nvCxnSpPr>
        <p:spPr>
          <a:xfrm rot="10800000" flipH="1">
            <a:off x="3648091" y="4180409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6578" y="6277189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Session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Starts a Flink cluster in YARN containers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Multi-user scenario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Resource sharing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Easy to setup</a:t>
            </a: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6489288" y="633659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Shape 601"/>
          <p:cNvGrpSpPr/>
          <p:nvPr/>
        </p:nvGrpSpPr>
        <p:grpSpPr>
          <a:xfrm>
            <a:off x="1995837" y="5084036"/>
            <a:ext cx="1576767" cy="1059028"/>
            <a:chOff x="3325490" y="1232986"/>
            <a:chExt cx="1576767" cy="1059028"/>
          </a:xfrm>
        </p:grpSpPr>
        <p:sp>
          <p:nvSpPr>
            <p:cNvPr id="602" name="Shape 602"/>
            <p:cNvSpPr/>
            <p:nvPr/>
          </p:nvSpPr>
          <p:spPr>
            <a:xfrm>
              <a:off x="3879057" y="1232986"/>
              <a:ext cx="1023200" cy="69898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3" name="Shape 603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490" y="1571934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Shape 604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05" name="Shape 605"/>
          <p:cNvSpPr/>
          <p:nvPr/>
        </p:nvSpPr>
        <p:spPr>
          <a:xfrm>
            <a:off x="4746900" y="1383974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Shape 606"/>
          <p:cNvGrpSpPr/>
          <p:nvPr/>
        </p:nvGrpSpPr>
        <p:grpSpPr>
          <a:xfrm>
            <a:off x="4746899" y="2666418"/>
            <a:ext cx="1860734" cy="1506788"/>
            <a:chOff x="4692465" y="2889080"/>
            <a:chExt cx="1860734" cy="1506788"/>
          </a:xfrm>
        </p:grpSpPr>
        <p:grpSp>
          <p:nvGrpSpPr>
            <p:cNvPr id="607" name="Shape 607"/>
            <p:cNvGrpSpPr/>
            <p:nvPr/>
          </p:nvGrpSpPr>
          <p:grpSpPr>
            <a:xfrm>
              <a:off x="4692465" y="2889080"/>
              <a:ext cx="1860734" cy="1506788"/>
              <a:chOff x="5576049" y="1909316"/>
              <a:chExt cx="2710231" cy="2363396"/>
            </a:xfrm>
          </p:grpSpPr>
          <p:grpSp>
            <p:nvGrpSpPr>
              <p:cNvPr id="608" name="Shape 608"/>
              <p:cNvGrpSpPr/>
              <p:nvPr/>
            </p:nvGrpSpPr>
            <p:grpSpPr>
              <a:xfrm>
                <a:off x="5576049" y="1909316"/>
                <a:ext cx="2710231" cy="2363396"/>
                <a:chOff x="5576049" y="1909316"/>
                <a:chExt cx="2710231" cy="2363396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10" name="Shape 61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11" name="Shape 61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13" name="Shape 613"/>
          <p:cNvSpPr txBox="1"/>
          <p:nvPr/>
        </p:nvSpPr>
        <p:spPr>
          <a:xfrm>
            <a:off x="5861996" y="5843095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14" name="Shape 614"/>
          <p:cNvGrpSpPr/>
          <p:nvPr/>
        </p:nvGrpSpPr>
        <p:grpSpPr>
          <a:xfrm>
            <a:off x="5128193" y="1581940"/>
            <a:ext cx="2699151" cy="1028051"/>
            <a:chOff x="5515447" y="1909316"/>
            <a:chExt cx="2699151" cy="1028051"/>
          </a:xfrm>
        </p:grpSpPr>
        <p:grpSp>
          <p:nvGrpSpPr>
            <p:cNvPr id="615" name="Shape 615"/>
            <p:cNvGrpSpPr/>
            <p:nvPr/>
          </p:nvGrpSpPr>
          <p:grpSpPr>
            <a:xfrm>
              <a:off x="5515447" y="1909316"/>
              <a:ext cx="2699151" cy="1028051"/>
              <a:chOff x="5515447" y="1909316"/>
              <a:chExt cx="2699151" cy="102805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6039014" y="1909316"/>
                <a:ext cx="2175584" cy="586116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7" name="Shape 617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447" y="221728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8" name="Shape 618"/>
            <p:cNvSpPr txBox="1"/>
            <p:nvPr/>
          </p:nvSpPr>
          <p:spPr>
            <a:xfrm>
              <a:off x="6157671" y="1990558"/>
              <a:ext cx="19470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19" name="Shape 619"/>
          <p:cNvGrpSpPr/>
          <p:nvPr/>
        </p:nvGrpSpPr>
        <p:grpSpPr>
          <a:xfrm>
            <a:off x="4671438" y="4336306"/>
            <a:ext cx="1860735" cy="1506788"/>
            <a:chOff x="4692466" y="2889080"/>
            <a:chExt cx="1860735" cy="1506788"/>
          </a:xfrm>
        </p:grpSpPr>
        <p:grpSp>
          <p:nvGrpSpPr>
            <p:cNvPr id="620" name="Shape 620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1" name="Shape 621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2" name="Shape 622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23" name="Shape 623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4" name="Shape 624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25" name="Shape 625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6558864" y="2666418"/>
            <a:ext cx="1860735" cy="1506788"/>
            <a:chOff x="4692466" y="2889080"/>
            <a:chExt cx="1860735" cy="1506788"/>
          </a:xfrm>
        </p:grpSpPr>
        <p:grpSp>
          <p:nvGrpSpPr>
            <p:cNvPr id="627" name="Shape 627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8" name="Shape 628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9" name="Shape 62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0" name="Shape 63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1" name="Shape 63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2" name="Shape 63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33" name="Shape 633"/>
          <p:cNvGrpSpPr/>
          <p:nvPr/>
        </p:nvGrpSpPr>
        <p:grpSpPr>
          <a:xfrm>
            <a:off x="6558864" y="4384577"/>
            <a:ext cx="1860735" cy="1506788"/>
            <a:chOff x="4692466" y="2889080"/>
            <a:chExt cx="1860735" cy="1506788"/>
          </a:xfrm>
        </p:grpSpPr>
        <p:grpSp>
          <p:nvGrpSpPr>
            <p:cNvPr id="634" name="Shape 634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35" name="Shape 635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36" name="Shape 636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7" name="Shape 637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8" name="Shape 638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9" name="Shape 639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40" name="Shape 640"/>
          <p:cNvCxnSpPr/>
          <p:nvPr/>
        </p:nvCxnSpPr>
        <p:spPr>
          <a:xfrm rot="10800000" flipH="1">
            <a:off x="3443423" y="2272136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41" name="Shape 641"/>
          <p:cNvCxnSpPr/>
          <p:nvPr/>
        </p:nvCxnSpPr>
        <p:spPr>
          <a:xfrm rot="10800000" flipH="1">
            <a:off x="3572605" y="4173082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Deployment Options</a:t>
            </a:r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Apache Mesos</a:t>
            </a:r>
          </a:p>
          <a:p>
            <a:pPr marL="914400" lvl="1" indent="-22860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Either with or without DC/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OS</a:t>
            </a:r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>
                <a:latin typeface="Avenir Next" charset="0"/>
                <a:ea typeface="Avenir Next" charset="0"/>
                <a:cs typeface="Avenir Next" charset="0"/>
              </a:rPr>
              <a:t>Amazon </a:t>
            </a: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Elastic MapReduce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Available in EMR 5.1.0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Google Compute Engine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Available via </a:t>
            </a:r>
            <a:r>
              <a:rPr lang="en" dirty="0" err="1" smtClean="0">
                <a:latin typeface="Avenir Next" charset="0"/>
                <a:ea typeface="Avenir Next" charset="0"/>
                <a:cs typeface="Avenir Next" charset="0"/>
              </a:rPr>
              <a:t>bdutil</a:t>
            </a:r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Docker / Kubernetes</a:t>
            </a:r>
            <a:endParaRPr lang="en" dirty="0">
              <a:latin typeface="Avenir Next" charset="0"/>
              <a:ea typeface="Avenir Next" charset="0"/>
              <a:cs typeface="Avenir Next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endParaRPr lang="en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venir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Flink in the real world</a:t>
            </a:r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3" name="Shape 70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28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 community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29</a:t>
            </a:fld>
            <a:endParaRPr lang="en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 descr="github-stats-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1669252"/>
            <a:ext cx="8190633" cy="2269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07" y="4186543"/>
            <a:ext cx="5327138" cy="217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117" y="4361014"/>
            <a:ext cx="153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dirty="0" err="1" smtClean="0"/>
              <a:t>meetups</a:t>
            </a:r>
            <a:endParaRPr lang="en-US" dirty="0" smtClean="0"/>
          </a:p>
          <a:p>
            <a:r>
              <a:rPr lang="en-US" dirty="0" smtClean="0"/>
              <a:t>16,544 members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22" y="1311216"/>
            <a:ext cx="71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Stream</a:t>
            </a:r>
            <a:r>
              <a:rPr lang="uk-UA" sz="3959" dirty="0"/>
              <a:t> </a:t>
            </a:r>
            <a:r>
              <a:rPr lang="uk-UA" sz="3959" dirty="0" err="1"/>
              <a:t>Processing</a:t>
            </a:r>
            <a:endParaRPr lang="uk-UA" sz="3959" dirty="0"/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3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579900" y="3103650"/>
            <a:ext cx="1788000" cy="175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25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25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25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cxnSp>
        <p:nvCxnSpPr>
          <p:cNvPr id="405" name="Shape 405"/>
          <p:cNvCxnSpPr>
            <a:stCxn id="404" idx="2"/>
          </p:cNvCxnSpPr>
          <p:nvPr/>
        </p:nvCxnSpPr>
        <p:spPr>
          <a:xfrm rot="10800000">
            <a:off x="1066800" y="3981450"/>
            <a:ext cx="2513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406" name="Shape 406"/>
          <p:cNvCxnSpPr/>
          <p:nvPr/>
        </p:nvCxnSpPr>
        <p:spPr>
          <a:xfrm rot="10800000">
            <a:off x="5367900" y="3981450"/>
            <a:ext cx="2513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07" name="Shape 407"/>
          <p:cNvSpPr/>
          <p:nvPr/>
        </p:nvSpPr>
        <p:spPr>
          <a:xfrm>
            <a:off x="15766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8814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1862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4910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7958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100625" y="3109475"/>
            <a:ext cx="188700" cy="673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413" name="Shape 413"/>
          <p:cNvCxnSpPr>
            <a:stCxn id="412" idx="3"/>
            <a:endCxn id="404" idx="0"/>
          </p:cNvCxnSpPr>
          <p:nvPr/>
        </p:nvCxnSpPr>
        <p:spPr>
          <a:xfrm rot="10800000" flipH="1">
            <a:off x="3289325" y="3103775"/>
            <a:ext cx="1184700" cy="342300"/>
          </a:xfrm>
          <a:prstGeom prst="curvedConnector4">
            <a:avLst>
              <a:gd name="adj1" fmla="val 12264"/>
              <a:gd name="adj2" fmla="val 169603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4" name="Shape 414"/>
          <p:cNvSpPr txBox="1"/>
          <p:nvPr/>
        </p:nvSpPr>
        <p:spPr>
          <a:xfrm>
            <a:off x="3100625" y="2118700"/>
            <a:ext cx="2255100" cy="7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uk-UA" sz="1800" b="1" dirty="0" err="1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process</a:t>
            </a:r>
            <a:r>
              <a:rPr lang="uk-UA" sz="1800" b="1" dirty="0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records</a:t>
            </a:r>
            <a:r>
              <a:rPr lang="uk-UA" sz="1800" b="1" dirty="0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one-at-a-time</a:t>
            </a:r>
            <a:endParaRPr lang="uk-UA" sz="1800" b="1" dirty="0">
              <a:solidFill>
                <a:srgbClr val="99000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892450" y="3050075"/>
            <a:ext cx="622200" cy="7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050600" y="4976000"/>
            <a:ext cx="6846600" cy="51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Long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running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,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endless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input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5557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5938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319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6700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7081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8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Flink</a:t>
            </a:r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30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428" y="1715426"/>
            <a:ext cx="2471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57222" y="2404378"/>
            <a:ext cx="41040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Zalando, one of the largest ecommerce companies in Europe, uses Flink for real-time business process monitoring. </a:t>
            </a: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396" y="1308701"/>
            <a:ext cx="1135200" cy="10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4507337" y="2404378"/>
            <a:ext cx="4179599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King, the creators of Candy Crush Saga, uses Flink to provide data science teams with real-time analytics.</a:t>
            </a: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5496" y="3512374"/>
            <a:ext cx="971400" cy="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4445166" y="4730090"/>
            <a:ext cx="44331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Bouygues Telecom uses Flink for real-time event processing over billions of Kafka messages per day. </a:t>
            </a: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8550" y="3714569"/>
            <a:ext cx="1896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/>
          <p:nvPr/>
        </p:nvSpPr>
        <p:spPr>
          <a:xfrm>
            <a:off x="330365" y="4790045"/>
            <a:ext cx="41148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Alibaba, the world's largest retailer, built a Flink-based system (Blink) to optimize search rankings in real time. 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61300" y="6110130"/>
            <a:ext cx="5638200" cy="53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See more at </a:t>
            </a:r>
            <a:r>
              <a:rPr lang="en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flink.apache.org</a:t>
            </a: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poweredby.html</a:t>
            </a: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31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450" y="1361350"/>
            <a:ext cx="7373100" cy="4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 descr="imgr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41" y="1150653"/>
            <a:ext cx="2226600" cy="12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357" y="2853676"/>
            <a:ext cx="1372500" cy="12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341" y="4840156"/>
            <a:ext cx="2177400" cy="9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3175000" y="4840156"/>
            <a:ext cx="5511900" cy="8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30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Flink applications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in production for more than one year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10 billion events (2TB) processed daily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3175000" y="2853676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Complex jobs of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&gt; 30 operators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running 24/7, processing 30 billion events daily, maintaining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state of 100s of GB with exactly-once guarantees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3175000" y="1150653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Largest job has &gt; 20 operators, runs on &gt;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5000 vCores in 1000-node cluster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processes millions of events per second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32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6486" y="1259568"/>
            <a:ext cx="6525040" cy="673100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is being built with </a:t>
            </a:r>
            <a:r>
              <a:rPr lang="en-US" sz="2800" dirty="0" err="1" smtClean="0"/>
              <a:t>Flink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6486" y="2136778"/>
            <a:ext cx="7790313" cy="3487737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 First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wave for streaming was </a:t>
            </a:r>
            <a:r>
              <a:rPr lang="en-US" sz="2400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lambda architecture</a:t>
            </a:r>
          </a:p>
          <a:p>
            <a:pPr lvl="1"/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 Aid </a:t>
            </a: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batch systems to be more real-time</a:t>
            </a:r>
          </a:p>
          <a:p>
            <a:pPr lvl="7"/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 Second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wave was </a:t>
            </a:r>
            <a:r>
              <a:rPr lang="en-US" sz="2400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analytics (real time and lag-time)</a:t>
            </a:r>
          </a:p>
          <a:p>
            <a:pPr lvl="1"/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 Based </a:t>
            </a: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on distributed collections, functions, and windows</a:t>
            </a:r>
          </a:p>
          <a:p>
            <a:pPr lvl="5"/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 The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next wave is </a:t>
            </a:r>
            <a:r>
              <a:rPr lang="en-US" sz="2400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much broader</a:t>
            </a:r>
            <a:r>
              <a:rPr lang="en-US" sz="2400" dirty="0" smtClean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:</a:t>
            </a:r>
          </a:p>
          <a:p>
            <a:pPr marL="203200" indent="0" algn="ctr">
              <a:buNone/>
            </a:pPr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A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new architecture for event-driven applications </a:t>
            </a:r>
          </a:p>
          <a:p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3275188" y="2077698"/>
            <a:ext cx="5277145" cy="3546816"/>
            <a:chOff x="3275187" y="1220448"/>
            <a:chExt cx="5277145" cy="3546816"/>
          </a:xfrm>
        </p:grpSpPr>
        <p:pic>
          <p:nvPicPr>
            <p:cNvPr id="1026" name="Picture 2" descr="https://data-artisans.com/wp-content/uploads/2017/03/Drivetribe_Diagram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187" y="1220448"/>
              <a:ext cx="5277145" cy="35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7501718" y="2215112"/>
              <a:ext cx="756504" cy="672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7501718" y="3020475"/>
              <a:ext cx="756504" cy="672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imgr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492" y="2825997"/>
              <a:ext cx="647627" cy="647627"/>
            </a:xfrm>
            <a:prstGeom prst="rect">
              <a:avLst/>
            </a:prstGeom>
          </p:spPr>
        </p:pic>
        <p:pic>
          <p:nvPicPr>
            <p:cNvPr id="6" name="Picture 5" descr="flink_squirrel_10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718" y="2161873"/>
              <a:ext cx="725505" cy="725505"/>
            </a:xfrm>
            <a:prstGeom prst="rect">
              <a:avLst/>
            </a:prstGeom>
          </p:spPr>
        </p:pic>
        <p:pic>
          <p:nvPicPr>
            <p:cNvPr id="17" name="Picture 5" descr="flink_squirrel_10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718" y="2993856"/>
              <a:ext cx="725505" cy="725505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84" y="1485361"/>
            <a:ext cx="1890080" cy="502426"/>
          </a:xfrm>
          <a:prstGeom prst="rect">
            <a:avLst/>
          </a:prstGeom>
        </p:spPr>
      </p:pic>
      <p:pic>
        <p:nvPicPr>
          <p:cNvPr id="10" name="Picture 9" descr="DriveTribe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04" y="1350170"/>
            <a:ext cx="772811" cy="7728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47" y="2395891"/>
            <a:ext cx="2606957" cy="1000456"/>
          </a:xfrm>
          <a:prstGeom prst="rect">
            <a:avLst/>
          </a:prstGeom>
        </p:spPr>
      </p:pic>
      <p:pic>
        <p:nvPicPr>
          <p:cNvPr id="16" name="Picture 15" descr="flink_squirrel_1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7" y="1192868"/>
            <a:ext cx="930112" cy="930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47" y="1538204"/>
            <a:ext cx="5129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Regular"/>
                <a:cs typeface="Avenir Next Regular"/>
              </a:rPr>
              <a:t>@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768" y="4514942"/>
            <a:ext cx="4789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Complete social network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implemented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using event sourcing and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CQRS (Command Query Responsibility Segregation)</a:t>
            </a:r>
          </a:p>
        </p:txBody>
      </p:sp>
      <p:sp>
        <p:nvSpPr>
          <p:cNvPr id="20" name="Rechteck 19"/>
          <p:cNvSpPr/>
          <p:nvPr/>
        </p:nvSpPr>
        <p:spPr>
          <a:xfrm>
            <a:off x="6874329" y="3744629"/>
            <a:ext cx="302078" cy="345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 descr="logo-mgm-tp-we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644" y="5809016"/>
            <a:ext cx="12060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052" y="2993742"/>
            <a:ext cx="1524299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052" y="3797064"/>
            <a:ext cx="1474499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 descr="imgre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4217" y="1656101"/>
            <a:ext cx="8706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 descr="imgre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0358" y="3934506"/>
            <a:ext cx="138990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 descr="imgre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1165" y="2819930"/>
            <a:ext cx="1396200" cy="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 descr="imgres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01632" y="3921581"/>
            <a:ext cx="1478400" cy="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 descr="imgres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52864" y="2915157"/>
            <a:ext cx="1127400" cy="4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 descr="imgre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83129" y="1660081"/>
            <a:ext cx="1303800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 descr="imgres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84465" y="3843655"/>
            <a:ext cx="1266600" cy="7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 descr="imgres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7052" y="2078967"/>
            <a:ext cx="1701300" cy="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 descr="imgres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65191" y="1821594"/>
            <a:ext cx="1345799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 descr="imgres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85742" y="1660081"/>
            <a:ext cx="731400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 descr="imgres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62926" y="1821594"/>
            <a:ext cx="12291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 descr="imgres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1575" y="4915528"/>
            <a:ext cx="1479900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 descr="imgres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04421" y="5809016"/>
            <a:ext cx="1127400" cy="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 descr="imgres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79846" y="5101393"/>
            <a:ext cx="18024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 descr="imgres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91667" y="4969214"/>
            <a:ext cx="868200" cy="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 descr="imgres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04116" y="4915528"/>
            <a:ext cx="12470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 descr="imgre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43976" y="3921581"/>
            <a:ext cx="11472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 descr="imgres.jp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82105" y="2659698"/>
            <a:ext cx="13049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 descr="ScaDS_Logo_Angepasst_150x60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48301" y="5920830"/>
            <a:ext cx="8115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 descr="imgres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48195" y="5685176"/>
            <a:ext cx="614100" cy="7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 descr="imgres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010944" y="2765811"/>
            <a:ext cx="1446600" cy="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 descr="imgres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051471" y="4972398"/>
            <a:ext cx="822300" cy="4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 descr="CRS4-colori_piccola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333101" y="5809016"/>
            <a:ext cx="1349100" cy="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r>
              <a:rPr lang="en" sz="3959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Forward 2016</a:t>
            </a:r>
          </a:p>
        </p:txBody>
      </p:sp>
      <p:sp>
        <p:nvSpPr>
          <p:cNvPr id="29" name="Shape 7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683C71D7-450F-2945-AEA8-B2277FDF079C}" type="slidenum">
              <a:rPr lang="en" sz="1200" smtClean="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35</a:t>
            </a:fld>
            <a:endParaRPr lang="en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171747"/>
            <a:ext cx="8994404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Flink</a:t>
            </a:r>
            <a:r>
              <a:rPr lang="en-US" dirty="0">
                <a:solidFill>
                  <a:schemeClr val="tx1"/>
                </a:solidFill>
              </a:rPr>
              <a:t> Forward 2017</a:t>
            </a:r>
          </a:p>
        </p:txBody>
      </p:sp>
      <p:sp>
        <p:nvSpPr>
          <p:cNvPr id="17" name="Shape 130"/>
          <p:cNvSpPr/>
          <p:nvPr/>
        </p:nvSpPr>
        <p:spPr>
          <a:xfrm>
            <a:off x="995133" y="3676016"/>
            <a:ext cx="3033590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San Francisco</a:t>
            </a:r>
            <a:endParaRPr lang="en-US" sz="2000" dirty="0">
              <a:latin typeface="Avenir Next Demi Bold"/>
              <a:cs typeface="Avenir Next Demi Bold"/>
            </a:endParaRPr>
          </a:p>
        </p:txBody>
      </p:sp>
      <p:sp>
        <p:nvSpPr>
          <p:cNvPr id="18" name="Shape 130"/>
          <p:cNvSpPr/>
          <p:nvPr/>
        </p:nvSpPr>
        <p:spPr>
          <a:xfrm>
            <a:off x="4894086" y="3676016"/>
            <a:ext cx="2853869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Berlin</a:t>
            </a:r>
            <a:endParaRPr lang="en-US" sz="2400" dirty="0">
              <a:latin typeface="Avenir Next Demi Bold"/>
              <a:cs typeface="Avenir Next Demi Bold"/>
            </a:endParaRPr>
          </a:p>
        </p:txBody>
      </p:sp>
      <p:sp>
        <p:nvSpPr>
          <p:cNvPr id="19" name="Shape 130"/>
          <p:cNvSpPr/>
          <p:nvPr/>
        </p:nvSpPr>
        <p:spPr>
          <a:xfrm>
            <a:off x="995133" y="4220402"/>
            <a:ext cx="3033590" cy="1550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10-11 April 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2017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The first </a:t>
            </a:r>
            <a:r>
              <a:rPr lang="en-US" sz="1500" dirty="0" err="1">
                <a:latin typeface="Avenir Next Regular"/>
                <a:ea typeface="Helvetica Neue Medium"/>
                <a:cs typeface="Avenir Next Regular"/>
                <a:sym typeface="Helvetica Neue Medium"/>
              </a:rPr>
              <a:t>Flink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Forward event outside of Berlin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Talks are online at </a:t>
            </a: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sf.flink-forward.org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/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</a:t>
            </a:r>
          </a:p>
        </p:txBody>
      </p:sp>
      <p:sp>
        <p:nvSpPr>
          <p:cNvPr id="20" name="Shape 130"/>
          <p:cNvSpPr/>
          <p:nvPr/>
        </p:nvSpPr>
        <p:spPr>
          <a:xfrm>
            <a:off x="4894086" y="4435054"/>
            <a:ext cx="2853869" cy="10887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11-13 September 2017</a:t>
            </a:r>
            <a:endParaRPr lang="en-US" sz="15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Over 350 attendees </a:t>
            </a: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last year</a:t>
            </a:r>
            <a:endParaRPr lang="en-US" sz="15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Registration opening soon!</a:t>
            </a:r>
          </a:p>
        </p:txBody>
      </p:sp>
      <p:pic>
        <p:nvPicPr>
          <p:cNvPr id="24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33" y="2028992"/>
            <a:ext cx="2082005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433" y="2029702"/>
            <a:ext cx="2125210" cy="141964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6767" y="2028992"/>
            <a:ext cx="2126274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560" y="2477099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http</a:t>
            </a:r>
            <a:r>
              <a:rPr lang="de-DE" sz="3600" dirty="0" smtClean="0"/>
              <a:t>://</a:t>
            </a:r>
            <a:r>
              <a:rPr lang="de-DE" sz="3600" dirty="0" err="1" smtClean="0"/>
              <a:t>training.data-artisans.com</a:t>
            </a:r>
            <a:r>
              <a:rPr lang="de-DE" sz="3600" dirty="0" smtClean="0"/>
              <a:t>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90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Distributed Stream Processing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4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28" name="Shape 428"/>
          <p:cNvCxnSpPr/>
          <p:nvPr/>
        </p:nvCxnSpPr>
        <p:spPr>
          <a:xfrm rot="-5400000">
            <a:off x="30540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29" name="Shape 429"/>
          <p:cNvSpPr/>
          <p:nvPr/>
        </p:nvSpPr>
        <p:spPr>
          <a:xfrm rot="5400000">
            <a:off x="34633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0" name="Shape 430"/>
          <p:cNvSpPr/>
          <p:nvPr/>
        </p:nvSpPr>
        <p:spPr>
          <a:xfrm rot="5400000">
            <a:off x="3463329" y="2244730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1" name="Shape 431"/>
          <p:cNvSpPr/>
          <p:nvPr/>
        </p:nvSpPr>
        <p:spPr>
          <a:xfrm rot="5400000">
            <a:off x="3463329" y="2352108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2" name="Shape 432"/>
          <p:cNvSpPr/>
          <p:nvPr/>
        </p:nvSpPr>
        <p:spPr>
          <a:xfrm rot="5400000">
            <a:off x="3463329" y="2459485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3" name="Shape 433"/>
          <p:cNvSpPr/>
          <p:nvPr/>
        </p:nvSpPr>
        <p:spPr>
          <a:xfrm rot="5400000">
            <a:off x="34633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4" name="Shape 434"/>
          <p:cNvSpPr/>
          <p:nvPr/>
        </p:nvSpPr>
        <p:spPr>
          <a:xfrm rot="5400000">
            <a:off x="3463318" y="2663896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435" name="Shape 435"/>
          <p:cNvCxnSpPr/>
          <p:nvPr/>
        </p:nvCxnSpPr>
        <p:spPr>
          <a:xfrm rot="-5400000">
            <a:off x="19567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36" name="Shape 436"/>
          <p:cNvSpPr/>
          <p:nvPr/>
        </p:nvSpPr>
        <p:spPr>
          <a:xfrm rot="5400000">
            <a:off x="2350292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7" name="Shape 437"/>
          <p:cNvSpPr/>
          <p:nvPr/>
        </p:nvSpPr>
        <p:spPr>
          <a:xfrm rot="5400000">
            <a:off x="2350292" y="2244730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8" name="Shape 438"/>
          <p:cNvSpPr/>
          <p:nvPr/>
        </p:nvSpPr>
        <p:spPr>
          <a:xfrm rot="5400000">
            <a:off x="2350292" y="2352108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9" name="Shape 439"/>
          <p:cNvSpPr/>
          <p:nvPr/>
        </p:nvSpPr>
        <p:spPr>
          <a:xfrm rot="5400000">
            <a:off x="2350292" y="2459485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0" name="Shape 440"/>
          <p:cNvSpPr/>
          <p:nvPr/>
        </p:nvSpPr>
        <p:spPr>
          <a:xfrm rot="5400000">
            <a:off x="2350292" y="2566863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1" name="Shape 441"/>
          <p:cNvSpPr/>
          <p:nvPr/>
        </p:nvSpPr>
        <p:spPr>
          <a:xfrm rot="5400000">
            <a:off x="2350281" y="2663896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8819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cxnSp>
        <p:nvCxnSpPr>
          <p:cNvPr id="443" name="Shape 443"/>
          <p:cNvCxnSpPr/>
          <p:nvPr/>
        </p:nvCxnSpPr>
        <p:spPr>
          <a:xfrm rot="-5400000">
            <a:off x="859435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44" name="Shape 444"/>
          <p:cNvSpPr/>
          <p:nvPr/>
        </p:nvSpPr>
        <p:spPr>
          <a:xfrm rot="5400000">
            <a:off x="1268666" y="2137352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5" name="Shape 445"/>
          <p:cNvSpPr/>
          <p:nvPr/>
        </p:nvSpPr>
        <p:spPr>
          <a:xfrm rot="5400000">
            <a:off x="1268666" y="2244730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6" name="Shape 446"/>
          <p:cNvSpPr/>
          <p:nvPr/>
        </p:nvSpPr>
        <p:spPr>
          <a:xfrm rot="5400000">
            <a:off x="1268666" y="2352108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7" name="Shape 447"/>
          <p:cNvSpPr/>
          <p:nvPr/>
        </p:nvSpPr>
        <p:spPr>
          <a:xfrm rot="5400000">
            <a:off x="1268666" y="2459485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8" name="Shape 448"/>
          <p:cNvSpPr/>
          <p:nvPr/>
        </p:nvSpPr>
        <p:spPr>
          <a:xfrm rot="5400000">
            <a:off x="1268666" y="2566863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9" name="Shape 449"/>
          <p:cNvSpPr txBox="1"/>
          <p:nvPr/>
        </p:nvSpPr>
        <p:spPr>
          <a:xfrm rot="5400000">
            <a:off x="117857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50" name="Shape 450"/>
          <p:cNvSpPr/>
          <p:nvPr/>
        </p:nvSpPr>
        <p:spPr>
          <a:xfrm rot="5400000">
            <a:off x="1268655" y="2663896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451" name="Shape 451"/>
          <p:cNvCxnSpPr/>
          <p:nvPr/>
        </p:nvCxnSpPr>
        <p:spPr>
          <a:xfrm rot="5400000">
            <a:off x="3020480" y="3439755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2" name="Shape 452"/>
          <p:cNvCxnSpPr/>
          <p:nvPr/>
        </p:nvCxnSpPr>
        <p:spPr>
          <a:xfrm rot="5400000">
            <a:off x="2472080" y="2891355"/>
            <a:ext cx="952500" cy="1096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3" name="Shape 453"/>
          <p:cNvCxnSpPr/>
          <p:nvPr/>
        </p:nvCxnSpPr>
        <p:spPr>
          <a:xfrm rot="5400000">
            <a:off x="1923230" y="2342505"/>
            <a:ext cx="952500" cy="2194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4" name="Shape 454"/>
          <p:cNvCxnSpPr/>
          <p:nvPr/>
        </p:nvCxnSpPr>
        <p:spPr>
          <a:xfrm rot="-5400000" flipH="1">
            <a:off x="2464092" y="2883105"/>
            <a:ext cx="952500" cy="11133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5" name="Shape 455"/>
          <p:cNvCxnSpPr/>
          <p:nvPr/>
        </p:nvCxnSpPr>
        <p:spPr>
          <a:xfrm rot="-5400000" flipH="1">
            <a:off x="1915092" y="3432105"/>
            <a:ext cx="952500" cy="15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6" name="Shape 456"/>
          <p:cNvCxnSpPr/>
          <p:nvPr/>
        </p:nvCxnSpPr>
        <p:spPr>
          <a:xfrm rot="5400000">
            <a:off x="1366692" y="2899005"/>
            <a:ext cx="952500" cy="1081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7" name="Shape 457"/>
          <p:cNvCxnSpPr/>
          <p:nvPr/>
        </p:nvCxnSpPr>
        <p:spPr>
          <a:xfrm rot="-5400000" flipH="1">
            <a:off x="1923067" y="2342505"/>
            <a:ext cx="952500" cy="21945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8" name="Shape 458"/>
          <p:cNvCxnSpPr/>
          <p:nvPr/>
        </p:nvCxnSpPr>
        <p:spPr>
          <a:xfrm rot="-5400000" flipH="1">
            <a:off x="1374217" y="2891355"/>
            <a:ext cx="952500" cy="1096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9" name="Shape 459"/>
          <p:cNvCxnSpPr/>
          <p:nvPr/>
        </p:nvCxnSpPr>
        <p:spPr>
          <a:xfrm rot="5400000">
            <a:off x="825817" y="3439755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0" name="Shape 460"/>
          <p:cNvSpPr txBox="1"/>
          <p:nvPr/>
        </p:nvSpPr>
        <p:spPr>
          <a:xfrm rot="5400000">
            <a:off x="22731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61" name="Shape 461"/>
          <p:cNvSpPr txBox="1"/>
          <p:nvPr/>
        </p:nvSpPr>
        <p:spPr>
          <a:xfrm rot="5400000">
            <a:off x="33848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62" name="Shape 462"/>
          <p:cNvSpPr/>
          <p:nvPr/>
        </p:nvSpPr>
        <p:spPr>
          <a:xfrm>
            <a:off x="19729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463" name="Shape 463"/>
          <p:cNvSpPr/>
          <p:nvPr/>
        </p:nvSpPr>
        <p:spPr>
          <a:xfrm>
            <a:off x="30639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4714525" y="2294700"/>
            <a:ext cx="3402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partitions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input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by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some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key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the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data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342900"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distributes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across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multiple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instances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342900"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-US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ach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instance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responsible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some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key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range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35889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35889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35889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5889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35889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4840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4840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24840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4840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24840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1379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1379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1379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1379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1379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2830499" y="2915600"/>
            <a:ext cx="2664300" cy="2067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8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rPr>
              <a:t>qwe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Stateful Stream Processing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5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87" name="Shape 487"/>
          <p:cNvCxnSpPr/>
          <p:nvPr/>
        </p:nvCxnSpPr>
        <p:spPr>
          <a:xfrm rot="-5400000">
            <a:off x="12252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488" name="Shape 488"/>
          <p:cNvCxnSpPr/>
          <p:nvPr/>
        </p:nvCxnSpPr>
        <p:spPr>
          <a:xfrm rot="-5400000">
            <a:off x="1279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89" name="Shape 489"/>
          <p:cNvSpPr/>
          <p:nvPr/>
        </p:nvSpPr>
        <p:spPr>
          <a:xfrm rot="5400000">
            <a:off x="521492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0" name="Shape 490"/>
          <p:cNvSpPr/>
          <p:nvPr/>
        </p:nvSpPr>
        <p:spPr>
          <a:xfrm rot="5400000">
            <a:off x="521492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1" name="Shape 491"/>
          <p:cNvSpPr/>
          <p:nvPr/>
        </p:nvSpPr>
        <p:spPr>
          <a:xfrm rot="5400000">
            <a:off x="521492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2" name="Shape 492"/>
          <p:cNvSpPr/>
          <p:nvPr/>
        </p:nvSpPr>
        <p:spPr>
          <a:xfrm rot="5400000">
            <a:off x="521492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3" name="Shape 493"/>
          <p:cNvSpPr/>
          <p:nvPr/>
        </p:nvSpPr>
        <p:spPr>
          <a:xfrm rot="5400000">
            <a:off x="521492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4" name="Shape 494"/>
          <p:cNvSpPr/>
          <p:nvPr/>
        </p:nvSpPr>
        <p:spPr>
          <a:xfrm rot="5400000">
            <a:off x="820266" y="46754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5" name="Shape 495"/>
          <p:cNvSpPr/>
          <p:nvPr/>
        </p:nvSpPr>
        <p:spPr>
          <a:xfrm rot="5400000">
            <a:off x="820266" y="478278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6" name="Shape 496"/>
          <p:cNvSpPr/>
          <p:nvPr/>
        </p:nvSpPr>
        <p:spPr>
          <a:xfrm rot="5400000">
            <a:off x="820266" y="4890164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7" name="Shape 497"/>
          <p:cNvSpPr/>
          <p:nvPr/>
        </p:nvSpPr>
        <p:spPr>
          <a:xfrm rot="5400000">
            <a:off x="820266" y="4997541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8" name="Shape 498"/>
          <p:cNvSpPr/>
          <p:nvPr/>
        </p:nvSpPr>
        <p:spPr>
          <a:xfrm rot="5400000">
            <a:off x="820266" y="5104919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9" name="Shape 499"/>
          <p:cNvSpPr/>
          <p:nvPr/>
        </p:nvSpPr>
        <p:spPr>
          <a:xfrm rot="5400000">
            <a:off x="820266" y="5212297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0" name="Shape 500"/>
          <p:cNvSpPr/>
          <p:nvPr/>
        </p:nvSpPr>
        <p:spPr>
          <a:xfrm rot="5400000">
            <a:off x="820266" y="531967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1" name="Shape 501"/>
          <p:cNvSpPr/>
          <p:nvPr/>
        </p:nvSpPr>
        <p:spPr>
          <a:xfrm rot="5400000">
            <a:off x="521481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-9468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</a:rPr>
              <a:t>Your</a:t>
            </a:r>
            <a:br>
              <a:rPr lang="uk-UA" sz="1000" b="1">
                <a:solidFill>
                  <a:srgbClr val="D9D9D9"/>
                </a:solidFill>
              </a:rPr>
            </a:br>
            <a:r>
              <a:rPr lang="uk-UA" sz="1000" b="1">
                <a:solidFill>
                  <a:srgbClr val="D9D9D9"/>
                </a:solidFill>
              </a:rPr>
              <a:t>Code</a:t>
            </a:r>
          </a:p>
        </p:txBody>
      </p:sp>
      <p:cxnSp>
        <p:nvCxnSpPr>
          <p:cNvPr id="503" name="Shape 503"/>
          <p:cNvCxnSpPr/>
          <p:nvPr/>
        </p:nvCxnSpPr>
        <p:spPr>
          <a:xfrm rot="-5400000">
            <a:off x="-969364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504" name="Shape 504"/>
          <p:cNvSpPr/>
          <p:nvPr/>
        </p:nvSpPr>
        <p:spPr>
          <a:xfrm rot="5400000">
            <a:off x="-560133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5" name="Shape 505"/>
          <p:cNvSpPr/>
          <p:nvPr/>
        </p:nvSpPr>
        <p:spPr>
          <a:xfrm rot="5400000">
            <a:off x="-560133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 rot="5400000">
            <a:off x="-560133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7" name="Shape 507"/>
          <p:cNvSpPr/>
          <p:nvPr/>
        </p:nvSpPr>
        <p:spPr>
          <a:xfrm rot="5400000">
            <a:off x="-560133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Shape 508"/>
          <p:cNvSpPr/>
          <p:nvPr/>
        </p:nvSpPr>
        <p:spPr>
          <a:xfrm rot="5400000">
            <a:off x="-560133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Shape 509"/>
          <p:cNvSpPr/>
          <p:nvPr/>
        </p:nvSpPr>
        <p:spPr>
          <a:xfrm rot="5400000">
            <a:off x="-277064" y="4675409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0" name="Shape 510"/>
          <p:cNvSpPr/>
          <p:nvPr/>
        </p:nvSpPr>
        <p:spPr>
          <a:xfrm rot="5400000">
            <a:off x="-277064" y="4782787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1" name="Shape 511"/>
          <p:cNvSpPr/>
          <p:nvPr/>
        </p:nvSpPr>
        <p:spPr>
          <a:xfrm rot="5400000">
            <a:off x="-277064" y="4890165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2" name="Shape 512"/>
          <p:cNvSpPr/>
          <p:nvPr/>
        </p:nvSpPr>
        <p:spPr>
          <a:xfrm rot="5400000">
            <a:off x="-277064" y="4997542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3" name="Shape 513"/>
          <p:cNvSpPr/>
          <p:nvPr/>
        </p:nvSpPr>
        <p:spPr>
          <a:xfrm rot="5400000">
            <a:off x="-277064" y="5104920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4" name="Shape 514"/>
          <p:cNvSpPr/>
          <p:nvPr/>
        </p:nvSpPr>
        <p:spPr>
          <a:xfrm rot="5400000">
            <a:off x="-277064" y="5212298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5" name="Shape 515"/>
          <p:cNvSpPr/>
          <p:nvPr/>
        </p:nvSpPr>
        <p:spPr>
          <a:xfrm rot="5400000">
            <a:off x="-277064" y="5319676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6" name="Shape 516"/>
          <p:cNvSpPr txBox="1"/>
          <p:nvPr/>
        </p:nvSpPr>
        <p:spPr>
          <a:xfrm rot="5400000">
            <a:off x="-65022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</a:rPr>
              <a:t>...</a:t>
            </a:r>
          </a:p>
        </p:txBody>
      </p:sp>
      <p:sp>
        <p:nvSpPr>
          <p:cNvPr id="517" name="Shape 517"/>
          <p:cNvSpPr/>
          <p:nvPr/>
        </p:nvSpPr>
        <p:spPr>
          <a:xfrm rot="5400000">
            <a:off x="-560144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18" name="Shape 518"/>
          <p:cNvCxnSpPr/>
          <p:nvPr/>
        </p:nvCxnSpPr>
        <p:spPr>
          <a:xfrm rot="5400000">
            <a:off x="1191680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9" name="Shape 519"/>
          <p:cNvCxnSpPr/>
          <p:nvPr/>
        </p:nvCxnSpPr>
        <p:spPr>
          <a:xfrm rot="5400000">
            <a:off x="643280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0" name="Shape 520"/>
          <p:cNvCxnSpPr/>
          <p:nvPr/>
        </p:nvCxnSpPr>
        <p:spPr>
          <a:xfrm rot="5400000">
            <a:off x="94430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1" name="Shape 521"/>
          <p:cNvCxnSpPr/>
          <p:nvPr/>
        </p:nvCxnSpPr>
        <p:spPr>
          <a:xfrm rot="-5400000" flipH="1">
            <a:off x="635292" y="2883105"/>
            <a:ext cx="952500" cy="1113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2" name="Shape 522"/>
          <p:cNvCxnSpPr/>
          <p:nvPr/>
        </p:nvCxnSpPr>
        <p:spPr>
          <a:xfrm rot="-5400000" flipH="1">
            <a:off x="86292" y="3432105"/>
            <a:ext cx="952500" cy="1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3" name="Shape 523"/>
          <p:cNvCxnSpPr/>
          <p:nvPr/>
        </p:nvCxnSpPr>
        <p:spPr>
          <a:xfrm rot="5400000">
            <a:off x="-462107" y="2899005"/>
            <a:ext cx="952500" cy="1081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4" name="Shape 524"/>
          <p:cNvCxnSpPr/>
          <p:nvPr/>
        </p:nvCxnSpPr>
        <p:spPr>
          <a:xfrm rot="-5400000" flipH="1">
            <a:off x="94267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5" name="Shape 525"/>
          <p:cNvCxnSpPr/>
          <p:nvPr/>
        </p:nvCxnSpPr>
        <p:spPr>
          <a:xfrm rot="-5400000" flipH="1">
            <a:off x="-454582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6" name="Shape 526"/>
          <p:cNvCxnSpPr/>
          <p:nvPr/>
        </p:nvCxnSpPr>
        <p:spPr>
          <a:xfrm rot="5400000">
            <a:off x="-1002982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7" name="Shape 527"/>
          <p:cNvSpPr txBox="1"/>
          <p:nvPr/>
        </p:nvSpPr>
        <p:spPr>
          <a:xfrm rot="5400000">
            <a:off x="4443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28" name="Shape 528"/>
          <p:cNvSpPr txBox="1"/>
          <p:nvPr/>
        </p:nvSpPr>
        <p:spPr>
          <a:xfrm rot="5400000">
            <a:off x="15560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29" name="Shape 529"/>
          <p:cNvSpPr/>
          <p:nvPr/>
        </p:nvSpPr>
        <p:spPr>
          <a:xfrm>
            <a:off x="1441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530" name="Shape 530"/>
          <p:cNvSpPr/>
          <p:nvPr/>
        </p:nvSpPr>
        <p:spPr>
          <a:xfrm>
            <a:off x="12351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531" name="Shape 531"/>
          <p:cNvSpPr/>
          <p:nvPr/>
        </p:nvSpPr>
        <p:spPr>
          <a:xfrm>
            <a:off x="-1064075" y="1959425"/>
            <a:ext cx="1516800" cy="38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767449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3727232" y="5019514"/>
            <a:ext cx="11655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2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168150" y="3480775"/>
            <a:ext cx="1982100" cy="50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update local</a:t>
            </a:r>
          </a:p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variables/structures</a:t>
            </a:r>
          </a:p>
        </p:txBody>
      </p:sp>
      <p:cxnSp>
        <p:nvCxnSpPr>
          <p:cNvPr id="535" name="Shape 535"/>
          <p:cNvCxnSpPr/>
          <p:nvPr/>
        </p:nvCxnSpPr>
        <p:spPr>
          <a:xfrm rot="10800000" flipH="1">
            <a:off x="2102300" y="2959675"/>
            <a:ext cx="693900" cy="9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536" name="Shape 536"/>
          <p:cNvCxnSpPr/>
          <p:nvPr/>
        </p:nvCxnSpPr>
        <p:spPr>
          <a:xfrm>
            <a:off x="2143875" y="4494350"/>
            <a:ext cx="6387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37" name="Shape 537"/>
          <p:cNvSpPr txBox="1"/>
          <p:nvPr/>
        </p:nvSpPr>
        <p:spPr>
          <a:xfrm>
            <a:off x="3031050" y="3076500"/>
            <a:ext cx="2561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var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=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31050" y="4143300"/>
            <a:ext cx="2561100" cy="6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if (condition(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</a:t>
            </a: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)) {</a:t>
            </a:r>
            <a:b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</a:b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 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}</a:t>
            </a:r>
          </a:p>
        </p:txBody>
      </p:sp>
      <p:sp>
        <p:nvSpPr>
          <p:cNvPr id="539" name="Shape 539"/>
          <p:cNvSpPr/>
          <p:nvPr/>
        </p:nvSpPr>
        <p:spPr>
          <a:xfrm rot="5400000">
            <a:off x="16345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0" name="Shape 540"/>
          <p:cNvSpPr/>
          <p:nvPr/>
        </p:nvSpPr>
        <p:spPr>
          <a:xfrm rot="5400000">
            <a:off x="1634529" y="2244730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1" name="Shape 541"/>
          <p:cNvSpPr/>
          <p:nvPr/>
        </p:nvSpPr>
        <p:spPr>
          <a:xfrm rot="5400000">
            <a:off x="1634529" y="2352108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2" name="Shape 542"/>
          <p:cNvSpPr/>
          <p:nvPr/>
        </p:nvSpPr>
        <p:spPr>
          <a:xfrm rot="5400000">
            <a:off x="1634529" y="2459485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3" name="Shape 543"/>
          <p:cNvSpPr/>
          <p:nvPr/>
        </p:nvSpPr>
        <p:spPr>
          <a:xfrm rot="5400000">
            <a:off x="16345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4" name="Shape 544"/>
          <p:cNvSpPr/>
          <p:nvPr/>
        </p:nvSpPr>
        <p:spPr>
          <a:xfrm rot="5400000">
            <a:off x="1634518" y="2663896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1760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1760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1760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760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760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Stateful</a:t>
            </a:r>
            <a:r>
              <a:rPr lang="uk-UA" sz="3959" dirty="0"/>
              <a:t> </a:t>
            </a:r>
            <a:r>
              <a:rPr lang="uk-UA" sz="3959" dirty="0" err="1"/>
              <a:t>Stream</a:t>
            </a:r>
            <a:r>
              <a:rPr lang="uk-UA" sz="3959" dirty="0"/>
              <a:t> </a:t>
            </a:r>
            <a:r>
              <a:rPr lang="uk-UA" sz="3959" dirty="0" err="1"/>
              <a:t>Processing</a:t>
            </a:r>
            <a:endParaRPr lang="uk-UA" sz="3959" dirty="0"/>
          </a:p>
        </p:txBody>
      </p:sp>
      <p:sp>
        <p:nvSpPr>
          <p:cNvPr id="555" name="Shape 5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6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56" name="Shape 556"/>
          <p:cNvCxnSpPr/>
          <p:nvPr/>
        </p:nvCxnSpPr>
        <p:spPr>
          <a:xfrm rot="-5400000">
            <a:off x="12252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557" name="Shape 557"/>
          <p:cNvCxnSpPr/>
          <p:nvPr/>
        </p:nvCxnSpPr>
        <p:spPr>
          <a:xfrm rot="-5400000">
            <a:off x="1279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558" name="Shape 558"/>
          <p:cNvSpPr/>
          <p:nvPr/>
        </p:nvSpPr>
        <p:spPr>
          <a:xfrm rot="5400000">
            <a:off x="521492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59" name="Shape 559"/>
          <p:cNvSpPr/>
          <p:nvPr/>
        </p:nvSpPr>
        <p:spPr>
          <a:xfrm rot="5400000">
            <a:off x="521492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0" name="Shape 560"/>
          <p:cNvSpPr/>
          <p:nvPr/>
        </p:nvSpPr>
        <p:spPr>
          <a:xfrm rot="5400000">
            <a:off x="521492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1" name="Shape 561"/>
          <p:cNvSpPr/>
          <p:nvPr/>
        </p:nvSpPr>
        <p:spPr>
          <a:xfrm rot="5400000">
            <a:off x="521492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2" name="Shape 562"/>
          <p:cNvSpPr/>
          <p:nvPr/>
        </p:nvSpPr>
        <p:spPr>
          <a:xfrm rot="5400000">
            <a:off x="521492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3" name="Shape 563"/>
          <p:cNvSpPr/>
          <p:nvPr/>
        </p:nvSpPr>
        <p:spPr>
          <a:xfrm rot="5400000">
            <a:off x="820266" y="46754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4" name="Shape 564"/>
          <p:cNvSpPr/>
          <p:nvPr/>
        </p:nvSpPr>
        <p:spPr>
          <a:xfrm rot="5400000">
            <a:off x="820266" y="478278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5" name="Shape 565"/>
          <p:cNvSpPr/>
          <p:nvPr/>
        </p:nvSpPr>
        <p:spPr>
          <a:xfrm rot="5400000">
            <a:off x="820266" y="4890164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6" name="Shape 566"/>
          <p:cNvSpPr/>
          <p:nvPr/>
        </p:nvSpPr>
        <p:spPr>
          <a:xfrm rot="5400000">
            <a:off x="820266" y="4997541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7" name="Shape 567"/>
          <p:cNvSpPr/>
          <p:nvPr/>
        </p:nvSpPr>
        <p:spPr>
          <a:xfrm rot="5400000">
            <a:off x="820266" y="5104919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8" name="Shape 568"/>
          <p:cNvSpPr/>
          <p:nvPr/>
        </p:nvSpPr>
        <p:spPr>
          <a:xfrm rot="5400000">
            <a:off x="820266" y="5212297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9" name="Shape 569"/>
          <p:cNvSpPr/>
          <p:nvPr/>
        </p:nvSpPr>
        <p:spPr>
          <a:xfrm rot="5400000">
            <a:off x="820266" y="531967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0" name="Shape 570"/>
          <p:cNvSpPr/>
          <p:nvPr/>
        </p:nvSpPr>
        <p:spPr>
          <a:xfrm rot="5400000">
            <a:off x="521481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-9468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</a:rPr>
              <a:t>Your</a:t>
            </a:r>
            <a:br>
              <a:rPr lang="uk-UA" sz="1000" b="1">
                <a:solidFill>
                  <a:srgbClr val="D9D9D9"/>
                </a:solidFill>
              </a:rPr>
            </a:br>
            <a:r>
              <a:rPr lang="uk-UA" sz="1000" b="1">
                <a:solidFill>
                  <a:srgbClr val="D9D9D9"/>
                </a:solidFill>
              </a:rPr>
              <a:t>Code</a:t>
            </a:r>
          </a:p>
        </p:txBody>
      </p:sp>
      <p:cxnSp>
        <p:nvCxnSpPr>
          <p:cNvPr id="572" name="Shape 572"/>
          <p:cNvCxnSpPr/>
          <p:nvPr/>
        </p:nvCxnSpPr>
        <p:spPr>
          <a:xfrm rot="-5400000">
            <a:off x="-969364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573" name="Shape 573"/>
          <p:cNvSpPr/>
          <p:nvPr/>
        </p:nvSpPr>
        <p:spPr>
          <a:xfrm rot="5400000">
            <a:off x="-560133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Shape 574"/>
          <p:cNvSpPr/>
          <p:nvPr/>
        </p:nvSpPr>
        <p:spPr>
          <a:xfrm rot="5400000">
            <a:off x="-560133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Shape 575"/>
          <p:cNvSpPr/>
          <p:nvPr/>
        </p:nvSpPr>
        <p:spPr>
          <a:xfrm rot="5400000">
            <a:off x="-560133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Shape 576"/>
          <p:cNvSpPr/>
          <p:nvPr/>
        </p:nvSpPr>
        <p:spPr>
          <a:xfrm rot="5400000">
            <a:off x="-560133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Shape 577"/>
          <p:cNvSpPr/>
          <p:nvPr/>
        </p:nvSpPr>
        <p:spPr>
          <a:xfrm rot="5400000">
            <a:off x="-560133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8" name="Shape 578"/>
          <p:cNvSpPr/>
          <p:nvPr/>
        </p:nvSpPr>
        <p:spPr>
          <a:xfrm rot="5400000">
            <a:off x="-277064" y="4675409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9" name="Shape 579"/>
          <p:cNvSpPr/>
          <p:nvPr/>
        </p:nvSpPr>
        <p:spPr>
          <a:xfrm rot="5400000">
            <a:off x="-277064" y="4782787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0" name="Shape 580"/>
          <p:cNvSpPr/>
          <p:nvPr/>
        </p:nvSpPr>
        <p:spPr>
          <a:xfrm rot="5400000">
            <a:off x="-277064" y="4890165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1" name="Shape 581"/>
          <p:cNvSpPr/>
          <p:nvPr/>
        </p:nvSpPr>
        <p:spPr>
          <a:xfrm rot="5400000">
            <a:off x="-277064" y="4997542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2" name="Shape 582"/>
          <p:cNvSpPr/>
          <p:nvPr/>
        </p:nvSpPr>
        <p:spPr>
          <a:xfrm rot="5400000">
            <a:off x="-277064" y="5104920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3" name="Shape 583"/>
          <p:cNvSpPr/>
          <p:nvPr/>
        </p:nvSpPr>
        <p:spPr>
          <a:xfrm rot="5400000">
            <a:off x="-277064" y="5212298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4" name="Shape 584"/>
          <p:cNvSpPr/>
          <p:nvPr/>
        </p:nvSpPr>
        <p:spPr>
          <a:xfrm rot="5400000">
            <a:off x="-277064" y="5319676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5" name="Shape 585"/>
          <p:cNvSpPr txBox="1"/>
          <p:nvPr/>
        </p:nvSpPr>
        <p:spPr>
          <a:xfrm rot="5400000">
            <a:off x="-65022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</a:rPr>
              <a:t>...</a:t>
            </a:r>
          </a:p>
        </p:txBody>
      </p:sp>
      <p:sp>
        <p:nvSpPr>
          <p:cNvPr id="586" name="Shape 586"/>
          <p:cNvSpPr/>
          <p:nvPr/>
        </p:nvSpPr>
        <p:spPr>
          <a:xfrm rot="5400000">
            <a:off x="-560144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87" name="Shape 587"/>
          <p:cNvCxnSpPr/>
          <p:nvPr/>
        </p:nvCxnSpPr>
        <p:spPr>
          <a:xfrm rot="5400000">
            <a:off x="1191680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8" name="Shape 588"/>
          <p:cNvCxnSpPr/>
          <p:nvPr/>
        </p:nvCxnSpPr>
        <p:spPr>
          <a:xfrm rot="5400000">
            <a:off x="643280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9" name="Shape 589"/>
          <p:cNvCxnSpPr/>
          <p:nvPr/>
        </p:nvCxnSpPr>
        <p:spPr>
          <a:xfrm rot="5400000">
            <a:off x="94430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0" name="Shape 590"/>
          <p:cNvCxnSpPr/>
          <p:nvPr/>
        </p:nvCxnSpPr>
        <p:spPr>
          <a:xfrm rot="-5400000" flipH="1">
            <a:off x="635292" y="2883105"/>
            <a:ext cx="952500" cy="1113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1" name="Shape 591"/>
          <p:cNvCxnSpPr/>
          <p:nvPr/>
        </p:nvCxnSpPr>
        <p:spPr>
          <a:xfrm rot="-5400000" flipH="1">
            <a:off x="86292" y="3432105"/>
            <a:ext cx="952500" cy="1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2" name="Shape 592"/>
          <p:cNvCxnSpPr/>
          <p:nvPr/>
        </p:nvCxnSpPr>
        <p:spPr>
          <a:xfrm rot="5400000">
            <a:off x="-462107" y="2899005"/>
            <a:ext cx="952500" cy="1081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3" name="Shape 593"/>
          <p:cNvCxnSpPr/>
          <p:nvPr/>
        </p:nvCxnSpPr>
        <p:spPr>
          <a:xfrm rot="-5400000" flipH="1">
            <a:off x="94267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4" name="Shape 594"/>
          <p:cNvCxnSpPr/>
          <p:nvPr/>
        </p:nvCxnSpPr>
        <p:spPr>
          <a:xfrm rot="-5400000" flipH="1">
            <a:off x="-454582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5" name="Shape 595"/>
          <p:cNvCxnSpPr/>
          <p:nvPr/>
        </p:nvCxnSpPr>
        <p:spPr>
          <a:xfrm rot="5400000">
            <a:off x="-1002982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6" name="Shape 596"/>
          <p:cNvSpPr txBox="1"/>
          <p:nvPr/>
        </p:nvSpPr>
        <p:spPr>
          <a:xfrm rot="5400000">
            <a:off x="4443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97" name="Shape 597"/>
          <p:cNvSpPr txBox="1"/>
          <p:nvPr/>
        </p:nvSpPr>
        <p:spPr>
          <a:xfrm rot="5400000">
            <a:off x="15560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98" name="Shape 598"/>
          <p:cNvSpPr/>
          <p:nvPr/>
        </p:nvSpPr>
        <p:spPr>
          <a:xfrm>
            <a:off x="1441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599" name="Shape 599"/>
          <p:cNvSpPr/>
          <p:nvPr/>
        </p:nvSpPr>
        <p:spPr>
          <a:xfrm>
            <a:off x="12351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600" name="Shape 600"/>
          <p:cNvSpPr/>
          <p:nvPr/>
        </p:nvSpPr>
        <p:spPr>
          <a:xfrm>
            <a:off x="-1064075" y="1959425"/>
            <a:ext cx="1516800" cy="38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767449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6691826" y="3178074"/>
            <a:ext cx="897375" cy="8853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6691826" y="2644674"/>
            <a:ext cx="897375" cy="885300"/>
          </a:xfrm>
          <a:prstGeom prst="flowChartMagneticDisk">
            <a:avLst/>
          </a:prstGeom>
          <a:solidFill>
            <a:srgbClr val="F1C232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6691826" y="2339874"/>
            <a:ext cx="897375" cy="8853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605" name="Shape 605"/>
          <p:cNvCxnSpPr/>
          <p:nvPr/>
        </p:nvCxnSpPr>
        <p:spPr>
          <a:xfrm>
            <a:off x="5635475" y="3174825"/>
            <a:ext cx="906000" cy="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606" name="Shape 606"/>
          <p:cNvSpPr txBox="1"/>
          <p:nvPr/>
        </p:nvSpPr>
        <p:spPr>
          <a:xfrm>
            <a:off x="3727232" y="5019514"/>
            <a:ext cx="11655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2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</a:t>
            </a:r>
          </a:p>
        </p:txBody>
      </p:sp>
      <p:cxnSp>
        <p:nvCxnSpPr>
          <p:cNvPr id="607" name="Shape 607"/>
          <p:cNvCxnSpPr/>
          <p:nvPr/>
        </p:nvCxnSpPr>
        <p:spPr>
          <a:xfrm rot="10800000" flipH="1">
            <a:off x="2102300" y="2959675"/>
            <a:ext cx="693900" cy="9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08" name="Shape 608"/>
          <p:cNvCxnSpPr/>
          <p:nvPr/>
        </p:nvCxnSpPr>
        <p:spPr>
          <a:xfrm>
            <a:off x="2143875" y="4494350"/>
            <a:ext cx="6387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09" name="Shape 609"/>
          <p:cNvSpPr/>
          <p:nvPr/>
        </p:nvSpPr>
        <p:spPr>
          <a:xfrm>
            <a:off x="2830499" y="2915600"/>
            <a:ext cx="2664300" cy="2067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8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rPr>
              <a:t>qwe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3168150" y="3480775"/>
            <a:ext cx="1982100" cy="50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update local</a:t>
            </a:r>
          </a:p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variables/structures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3031050" y="3076500"/>
            <a:ext cx="2561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var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=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031050" y="4143300"/>
            <a:ext cx="2561100" cy="6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if (condition(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</a:t>
            </a: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)) {</a:t>
            </a:r>
            <a:b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</a:b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 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}</a:t>
            </a:r>
          </a:p>
        </p:txBody>
      </p:sp>
      <p:sp>
        <p:nvSpPr>
          <p:cNvPr id="613" name="Shape 613"/>
          <p:cNvSpPr/>
          <p:nvPr/>
        </p:nvSpPr>
        <p:spPr>
          <a:xfrm>
            <a:off x="3394100" y="3152375"/>
            <a:ext cx="269100" cy="2991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614" name="Shape 614"/>
          <p:cNvCxnSpPr/>
          <p:nvPr/>
        </p:nvCxnSpPr>
        <p:spPr>
          <a:xfrm>
            <a:off x="5635475" y="3403425"/>
            <a:ext cx="906000" cy="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5" name="Shape 615"/>
          <p:cNvSpPr txBox="1"/>
          <p:nvPr/>
        </p:nvSpPr>
        <p:spPr>
          <a:xfrm>
            <a:off x="5719150" y="4001725"/>
            <a:ext cx="3000000" cy="176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30200">
              <a:buClr>
                <a:schemeClr val="dk1"/>
              </a:buClr>
              <a:buSzPct val="100000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embedded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local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state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backend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/>
            </a:r>
            <a:b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30200">
              <a:buClr>
                <a:schemeClr val="dk1"/>
              </a:buClr>
              <a:buSzPct val="100000"/>
              <a:buChar char="●"/>
            </a:pPr>
            <a:r>
              <a:rPr lang="en-US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tate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co-partitioned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with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input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stream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key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6" name="Shape 616"/>
          <p:cNvSpPr/>
          <p:nvPr/>
        </p:nvSpPr>
        <p:spPr>
          <a:xfrm rot="5400000">
            <a:off x="16345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7" name="Shape 617"/>
          <p:cNvSpPr/>
          <p:nvPr/>
        </p:nvSpPr>
        <p:spPr>
          <a:xfrm rot="5400000">
            <a:off x="1634529" y="2244730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8" name="Shape 618"/>
          <p:cNvSpPr/>
          <p:nvPr/>
        </p:nvSpPr>
        <p:spPr>
          <a:xfrm rot="5400000">
            <a:off x="1634529" y="2352108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9" name="Shape 619"/>
          <p:cNvSpPr/>
          <p:nvPr/>
        </p:nvSpPr>
        <p:spPr>
          <a:xfrm rot="5400000">
            <a:off x="1634529" y="2459485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0" name="Shape 620"/>
          <p:cNvSpPr/>
          <p:nvPr/>
        </p:nvSpPr>
        <p:spPr>
          <a:xfrm rot="5400000">
            <a:off x="16345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1" name="Shape 621"/>
          <p:cNvSpPr/>
          <p:nvPr/>
        </p:nvSpPr>
        <p:spPr>
          <a:xfrm rot="5400000">
            <a:off x="1634518" y="2663896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1760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760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1760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760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1760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6063200" y="2907075"/>
            <a:ext cx="160500" cy="170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063200" y="3516675"/>
            <a:ext cx="160500" cy="170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4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/>
        </p:nvSpPr>
        <p:spPr>
          <a:xfrm>
            <a:off x="1285875" y="4755700"/>
            <a:ext cx="1020600" cy="826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About</a:t>
            </a:r>
            <a:r>
              <a:rPr lang="uk-UA" sz="3959" dirty="0"/>
              <a:t> </a:t>
            </a:r>
            <a:r>
              <a:rPr lang="uk-UA" sz="3959" dirty="0" err="1"/>
              <a:t>time</a:t>
            </a:r>
            <a:r>
              <a:rPr lang="uk-UA" sz="3959" dirty="0"/>
              <a:t> ...</a:t>
            </a:r>
          </a:p>
        </p:txBody>
      </p:sp>
      <p:sp>
        <p:nvSpPr>
          <p:cNvPr id="850" name="Shape 8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7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51" name="Shape 851"/>
          <p:cNvCxnSpPr/>
          <p:nvPr/>
        </p:nvCxnSpPr>
        <p:spPr>
          <a:xfrm rot="-5400000">
            <a:off x="12252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52" name="Shape 852"/>
          <p:cNvSpPr/>
          <p:nvPr/>
        </p:nvSpPr>
        <p:spPr>
          <a:xfrm rot="5400000">
            <a:off x="16345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3" name="Shape 853"/>
          <p:cNvSpPr/>
          <p:nvPr/>
        </p:nvSpPr>
        <p:spPr>
          <a:xfrm rot="5400000">
            <a:off x="1634529" y="2244730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4" name="Shape 854"/>
          <p:cNvSpPr/>
          <p:nvPr/>
        </p:nvSpPr>
        <p:spPr>
          <a:xfrm rot="5400000">
            <a:off x="1634529" y="2352108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5" name="Shape 855"/>
          <p:cNvSpPr/>
          <p:nvPr/>
        </p:nvSpPr>
        <p:spPr>
          <a:xfrm rot="5400000">
            <a:off x="1634529" y="2459485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6" name="Shape 856"/>
          <p:cNvSpPr/>
          <p:nvPr/>
        </p:nvSpPr>
        <p:spPr>
          <a:xfrm rot="5400000">
            <a:off x="16345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7" name="Shape 857"/>
          <p:cNvSpPr/>
          <p:nvPr/>
        </p:nvSpPr>
        <p:spPr>
          <a:xfrm rot="5400000">
            <a:off x="1634518" y="2663896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858" name="Shape 858"/>
          <p:cNvCxnSpPr/>
          <p:nvPr/>
        </p:nvCxnSpPr>
        <p:spPr>
          <a:xfrm rot="-5400000">
            <a:off x="1279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59" name="Shape 859"/>
          <p:cNvSpPr/>
          <p:nvPr/>
        </p:nvSpPr>
        <p:spPr>
          <a:xfrm rot="5400000">
            <a:off x="521492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0" name="Shape 860"/>
          <p:cNvSpPr/>
          <p:nvPr/>
        </p:nvSpPr>
        <p:spPr>
          <a:xfrm rot="5400000">
            <a:off x="521492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1" name="Shape 861"/>
          <p:cNvSpPr/>
          <p:nvPr/>
        </p:nvSpPr>
        <p:spPr>
          <a:xfrm rot="5400000">
            <a:off x="521492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2" name="Shape 862"/>
          <p:cNvSpPr/>
          <p:nvPr/>
        </p:nvSpPr>
        <p:spPr>
          <a:xfrm rot="5400000">
            <a:off x="521492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3" name="Shape 863"/>
          <p:cNvSpPr/>
          <p:nvPr/>
        </p:nvSpPr>
        <p:spPr>
          <a:xfrm rot="5400000">
            <a:off x="521492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4" name="Shape 864"/>
          <p:cNvSpPr/>
          <p:nvPr/>
        </p:nvSpPr>
        <p:spPr>
          <a:xfrm rot="5400000">
            <a:off x="820266" y="46754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5" name="Shape 865"/>
          <p:cNvSpPr/>
          <p:nvPr/>
        </p:nvSpPr>
        <p:spPr>
          <a:xfrm rot="5400000">
            <a:off x="820266" y="478278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6" name="Shape 866"/>
          <p:cNvSpPr/>
          <p:nvPr/>
        </p:nvSpPr>
        <p:spPr>
          <a:xfrm rot="5400000">
            <a:off x="820266" y="4890164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7" name="Shape 867"/>
          <p:cNvSpPr/>
          <p:nvPr/>
        </p:nvSpPr>
        <p:spPr>
          <a:xfrm rot="5400000">
            <a:off x="820266" y="4997541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8" name="Shape 868"/>
          <p:cNvSpPr/>
          <p:nvPr/>
        </p:nvSpPr>
        <p:spPr>
          <a:xfrm rot="5400000">
            <a:off x="820266" y="5104919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9" name="Shape 869"/>
          <p:cNvSpPr/>
          <p:nvPr/>
        </p:nvSpPr>
        <p:spPr>
          <a:xfrm rot="5400000">
            <a:off x="820266" y="5212297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70" name="Shape 870"/>
          <p:cNvSpPr/>
          <p:nvPr/>
        </p:nvSpPr>
        <p:spPr>
          <a:xfrm rot="5400000">
            <a:off x="820266" y="531967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71" name="Shape 871"/>
          <p:cNvSpPr/>
          <p:nvPr/>
        </p:nvSpPr>
        <p:spPr>
          <a:xfrm rot="5400000">
            <a:off x="521481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-9468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</a:rPr>
              <a:t>Your</a:t>
            </a:r>
            <a:br>
              <a:rPr lang="uk-UA" sz="1000" b="1">
                <a:solidFill>
                  <a:srgbClr val="D9D9D9"/>
                </a:solidFill>
              </a:rPr>
            </a:br>
            <a:r>
              <a:rPr lang="uk-UA" sz="1000" b="1">
                <a:solidFill>
                  <a:srgbClr val="D9D9D9"/>
                </a:solidFill>
              </a:rPr>
              <a:t>Code</a:t>
            </a:r>
          </a:p>
        </p:txBody>
      </p:sp>
      <p:cxnSp>
        <p:nvCxnSpPr>
          <p:cNvPr id="873" name="Shape 873"/>
          <p:cNvCxnSpPr/>
          <p:nvPr/>
        </p:nvCxnSpPr>
        <p:spPr>
          <a:xfrm rot="-5400000">
            <a:off x="-969364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74" name="Shape 874"/>
          <p:cNvSpPr/>
          <p:nvPr/>
        </p:nvSpPr>
        <p:spPr>
          <a:xfrm rot="5400000">
            <a:off x="-560133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5" name="Shape 875"/>
          <p:cNvSpPr/>
          <p:nvPr/>
        </p:nvSpPr>
        <p:spPr>
          <a:xfrm rot="5400000">
            <a:off x="-560133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6" name="Shape 876"/>
          <p:cNvSpPr/>
          <p:nvPr/>
        </p:nvSpPr>
        <p:spPr>
          <a:xfrm rot="5400000">
            <a:off x="-560133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7" name="Shape 877"/>
          <p:cNvSpPr/>
          <p:nvPr/>
        </p:nvSpPr>
        <p:spPr>
          <a:xfrm rot="5400000">
            <a:off x="-560133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8" name="Shape 878"/>
          <p:cNvSpPr/>
          <p:nvPr/>
        </p:nvSpPr>
        <p:spPr>
          <a:xfrm rot="5400000">
            <a:off x="-560133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9" name="Shape 879"/>
          <p:cNvSpPr/>
          <p:nvPr/>
        </p:nvSpPr>
        <p:spPr>
          <a:xfrm rot="5400000">
            <a:off x="-277064" y="4675409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0" name="Shape 880"/>
          <p:cNvSpPr/>
          <p:nvPr/>
        </p:nvSpPr>
        <p:spPr>
          <a:xfrm rot="5400000">
            <a:off x="-277064" y="4782787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1" name="Shape 881"/>
          <p:cNvSpPr/>
          <p:nvPr/>
        </p:nvSpPr>
        <p:spPr>
          <a:xfrm rot="5400000">
            <a:off x="-277064" y="4890165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2" name="Shape 882"/>
          <p:cNvSpPr/>
          <p:nvPr/>
        </p:nvSpPr>
        <p:spPr>
          <a:xfrm rot="5400000">
            <a:off x="-277064" y="4997542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3" name="Shape 883"/>
          <p:cNvSpPr/>
          <p:nvPr/>
        </p:nvSpPr>
        <p:spPr>
          <a:xfrm rot="5400000">
            <a:off x="-277064" y="5104920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4" name="Shape 884"/>
          <p:cNvSpPr/>
          <p:nvPr/>
        </p:nvSpPr>
        <p:spPr>
          <a:xfrm rot="5400000">
            <a:off x="-277064" y="5212298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5" name="Shape 885"/>
          <p:cNvSpPr/>
          <p:nvPr/>
        </p:nvSpPr>
        <p:spPr>
          <a:xfrm rot="5400000">
            <a:off x="-277064" y="5319676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6" name="Shape 886"/>
          <p:cNvSpPr txBox="1"/>
          <p:nvPr/>
        </p:nvSpPr>
        <p:spPr>
          <a:xfrm rot="5400000">
            <a:off x="-65022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</a:rPr>
              <a:t>...</a:t>
            </a:r>
          </a:p>
        </p:txBody>
      </p:sp>
      <p:sp>
        <p:nvSpPr>
          <p:cNvPr id="887" name="Shape 887"/>
          <p:cNvSpPr/>
          <p:nvPr/>
        </p:nvSpPr>
        <p:spPr>
          <a:xfrm rot="5400000">
            <a:off x="-560144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88" name="Shape 888"/>
          <p:cNvCxnSpPr/>
          <p:nvPr/>
        </p:nvCxnSpPr>
        <p:spPr>
          <a:xfrm rot="5400000">
            <a:off x="1191680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9" name="Shape 889"/>
          <p:cNvCxnSpPr/>
          <p:nvPr/>
        </p:nvCxnSpPr>
        <p:spPr>
          <a:xfrm rot="5400000">
            <a:off x="643280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0" name="Shape 890"/>
          <p:cNvCxnSpPr/>
          <p:nvPr/>
        </p:nvCxnSpPr>
        <p:spPr>
          <a:xfrm rot="5400000">
            <a:off x="94430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1" name="Shape 891"/>
          <p:cNvCxnSpPr/>
          <p:nvPr/>
        </p:nvCxnSpPr>
        <p:spPr>
          <a:xfrm rot="-5400000" flipH="1">
            <a:off x="635292" y="2883105"/>
            <a:ext cx="952500" cy="111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2" name="Shape 892"/>
          <p:cNvCxnSpPr/>
          <p:nvPr/>
        </p:nvCxnSpPr>
        <p:spPr>
          <a:xfrm rot="-5400000" flipH="1">
            <a:off x="86292" y="3432105"/>
            <a:ext cx="952500" cy="1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3" name="Shape 893"/>
          <p:cNvCxnSpPr/>
          <p:nvPr/>
        </p:nvCxnSpPr>
        <p:spPr>
          <a:xfrm rot="5400000">
            <a:off x="-462107" y="2899005"/>
            <a:ext cx="952500" cy="1081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4" name="Shape 894"/>
          <p:cNvCxnSpPr/>
          <p:nvPr/>
        </p:nvCxnSpPr>
        <p:spPr>
          <a:xfrm rot="-5400000" flipH="1">
            <a:off x="94267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5" name="Shape 895"/>
          <p:cNvCxnSpPr/>
          <p:nvPr/>
        </p:nvCxnSpPr>
        <p:spPr>
          <a:xfrm rot="-5400000" flipH="1">
            <a:off x="-454582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6" name="Shape 896"/>
          <p:cNvCxnSpPr/>
          <p:nvPr/>
        </p:nvCxnSpPr>
        <p:spPr>
          <a:xfrm rot="5400000">
            <a:off x="-1002982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7" name="Shape 897"/>
          <p:cNvSpPr txBox="1"/>
          <p:nvPr/>
        </p:nvSpPr>
        <p:spPr>
          <a:xfrm rot="5400000">
            <a:off x="4443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898" name="Shape 898"/>
          <p:cNvSpPr txBox="1"/>
          <p:nvPr/>
        </p:nvSpPr>
        <p:spPr>
          <a:xfrm rot="5400000">
            <a:off x="15560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899" name="Shape 899"/>
          <p:cNvSpPr/>
          <p:nvPr/>
        </p:nvSpPr>
        <p:spPr>
          <a:xfrm>
            <a:off x="1441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900" name="Shape 900"/>
          <p:cNvSpPr/>
          <p:nvPr/>
        </p:nvSpPr>
        <p:spPr>
          <a:xfrm>
            <a:off x="12351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901" name="Shape 901"/>
          <p:cNvSpPr/>
          <p:nvPr/>
        </p:nvSpPr>
        <p:spPr>
          <a:xfrm>
            <a:off x="-1064075" y="1959425"/>
            <a:ext cx="1516800" cy="38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767449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1880175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904" name="Shape 904"/>
          <p:cNvCxnSpPr>
            <a:stCxn id="905" idx="2"/>
            <a:endCxn id="848" idx="3"/>
          </p:cNvCxnSpPr>
          <p:nvPr/>
        </p:nvCxnSpPr>
        <p:spPr>
          <a:xfrm flipH="1">
            <a:off x="2306378" y="2973778"/>
            <a:ext cx="897000" cy="21951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906" name="Shape 906"/>
          <p:cNvSpPr/>
          <p:nvPr/>
        </p:nvSpPr>
        <p:spPr>
          <a:xfrm>
            <a:off x="1760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1760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grpSp>
        <p:nvGrpSpPr>
          <p:cNvPr id="908" name="Shape 908"/>
          <p:cNvGrpSpPr/>
          <p:nvPr/>
        </p:nvGrpSpPr>
        <p:grpSpPr>
          <a:xfrm>
            <a:off x="3203379" y="2637131"/>
            <a:ext cx="673295" cy="673295"/>
            <a:chOff x="1380695" y="3881492"/>
            <a:chExt cx="249600" cy="249600"/>
          </a:xfrm>
        </p:grpSpPr>
        <p:sp>
          <p:nvSpPr>
            <p:cNvPr id="905" name="Shape 905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909" name="Shape 909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0" name="Shape 910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911" name="Shape 911"/>
          <p:cNvSpPr/>
          <p:nvPr/>
        </p:nvSpPr>
        <p:spPr>
          <a:xfrm>
            <a:off x="1760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1760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1760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grpSp>
        <p:nvGrpSpPr>
          <p:cNvPr id="914" name="Shape 914"/>
          <p:cNvGrpSpPr/>
          <p:nvPr/>
        </p:nvGrpSpPr>
        <p:grpSpPr>
          <a:xfrm>
            <a:off x="2605579" y="2135356"/>
            <a:ext cx="673295" cy="673295"/>
            <a:chOff x="1380695" y="3881492"/>
            <a:chExt cx="249600" cy="249600"/>
          </a:xfrm>
        </p:grpSpPr>
        <p:sp>
          <p:nvSpPr>
            <p:cNvPr id="915" name="Shape 915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916" name="Shape 916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7" name="Shape 917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918" name="Shape 918"/>
          <p:cNvSpPr txBox="1"/>
          <p:nvPr/>
        </p:nvSpPr>
        <p:spPr>
          <a:xfrm>
            <a:off x="3718616" y="1910368"/>
            <a:ext cx="409886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When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should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results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be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emitted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?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3678978" y="2810119"/>
            <a:ext cx="4842853" cy="25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Control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determining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when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has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fully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all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required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events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It’s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mostly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about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e.g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have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I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received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all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3 - 4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pm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?</a:t>
            </a: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Did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B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occur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within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5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minutes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?</a:t>
            </a: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Wall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clock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not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correct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 </a:t>
            </a:r>
            <a:r>
              <a:rPr lang="uk-UA" sz="1600" b="1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Event-time</a:t>
            </a:r>
            <a:r>
              <a:rPr lang="uk-UA" sz="1600" b="1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awareness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required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37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 smtClean="0"/>
              <a:t>Traditional</a:t>
            </a:r>
            <a:r>
              <a:rPr lang="uk-UA" sz="3959" dirty="0" smtClean="0"/>
              <a:t> </a:t>
            </a:r>
            <a:r>
              <a:rPr lang="uk-UA" sz="3959" dirty="0" err="1"/>
              <a:t>batch</a:t>
            </a:r>
            <a:r>
              <a:rPr lang="uk-UA" sz="3959" dirty="0"/>
              <a:t> </a:t>
            </a:r>
            <a:r>
              <a:rPr lang="en-US" sz="3959" dirty="0" smtClean="0"/>
              <a:t>processing</a:t>
            </a:r>
            <a:endParaRPr lang="uk-UA" sz="3959" dirty="0"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8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Shape 173"/>
          <p:cNvSpPr/>
          <p:nvPr/>
        </p:nvSpPr>
        <p:spPr>
          <a:xfrm rot="-5400000">
            <a:off x="2865071" y="411628"/>
            <a:ext cx="799800" cy="473580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1384483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844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3844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384483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6472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647249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647249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16472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910016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910016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1910016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9100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2172783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21727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21727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2172783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346594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4355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24355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2435549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24355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2698316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2698316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698316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6983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2961082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2961082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29610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961082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2238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2238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2238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223849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397660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486615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486615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3486615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486615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749382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749382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3749382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3749382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0121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012149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40121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40121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42749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4274915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274915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749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448726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537682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537682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5376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537682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800448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4800448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4800448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800448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50632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5063215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5063215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50632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325981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25981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5325981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325981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499793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242" name="Shape 242"/>
          <p:cNvCxnSpPr/>
          <p:nvPr/>
        </p:nvCxnSpPr>
        <p:spPr>
          <a:xfrm rot="10800000" flipH="1">
            <a:off x="897550" y="2065319"/>
            <a:ext cx="4703100" cy="3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243" name="Shape 243"/>
          <p:cNvSpPr txBox="1"/>
          <p:nvPr/>
        </p:nvSpPr>
        <p:spPr>
          <a:xfrm>
            <a:off x="5682150" y="1786928"/>
            <a:ext cx="329700" cy="5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uk-UA" sz="2600" b="1" i="1">
                <a:latin typeface="Avenir Next" charset="0"/>
                <a:ea typeface="Avenir Next" charset="0"/>
                <a:cs typeface="Avenir Next" charset="0"/>
              </a:rPr>
              <a:t>t</a:t>
            </a:r>
          </a:p>
        </p:txBody>
      </p:sp>
      <p:cxnSp>
        <p:nvCxnSpPr>
          <p:cNvPr id="244" name="Shape 244"/>
          <p:cNvCxnSpPr>
            <a:stCxn id="190" idx="2"/>
            <a:endCxn id="245" idx="1"/>
          </p:cNvCxnSpPr>
          <p:nvPr/>
        </p:nvCxnSpPr>
        <p:spPr>
          <a:xfrm>
            <a:off x="1824344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46" name="Shape 246"/>
          <p:cNvCxnSpPr>
            <a:stCxn id="207" idx="2"/>
            <a:endCxn id="247" idx="1"/>
          </p:cNvCxnSpPr>
          <p:nvPr/>
        </p:nvCxnSpPr>
        <p:spPr>
          <a:xfrm>
            <a:off x="2875410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>
            <a:stCxn id="224" idx="2"/>
            <a:endCxn id="249" idx="1"/>
          </p:cNvCxnSpPr>
          <p:nvPr/>
        </p:nvCxnSpPr>
        <p:spPr>
          <a:xfrm>
            <a:off x="3926476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0" name="Shape 250"/>
          <p:cNvCxnSpPr>
            <a:stCxn id="241" idx="2"/>
            <a:endCxn id="251" idx="1"/>
          </p:cNvCxnSpPr>
          <p:nvPr/>
        </p:nvCxnSpPr>
        <p:spPr>
          <a:xfrm>
            <a:off x="4977543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/>
          <p:nvPr/>
        </p:nvSpPr>
        <p:spPr>
          <a:xfrm>
            <a:off x="1336636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130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2387703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438769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489835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256" name="Shape 256"/>
          <p:cNvCxnSpPr>
            <a:stCxn id="245" idx="3"/>
            <a:endCxn id="252" idx="0"/>
          </p:cNvCxnSpPr>
          <p:nvPr/>
        </p:nvCxnSpPr>
        <p:spPr>
          <a:xfrm>
            <a:off x="1824286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57" name="Shape 257"/>
          <p:cNvCxnSpPr>
            <a:stCxn id="247" idx="3"/>
            <a:endCxn id="253" idx="0"/>
          </p:cNvCxnSpPr>
          <p:nvPr/>
        </p:nvCxnSpPr>
        <p:spPr>
          <a:xfrm>
            <a:off x="2875353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8" name="Shape 258"/>
          <p:cNvCxnSpPr>
            <a:stCxn id="249" idx="3"/>
            <a:endCxn id="254" idx="0"/>
          </p:cNvCxnSpPr>
          <p:nvPr/>
        </p:nvCxnSpPr>
        <p:spPr>
          <a:xfrm>
            <a:off x="3926419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9" name="Shape 259"/>
          <p:cNvCxnSpPr>
            <a:stCxn id="251" idx="3"/>
            <a:endCxn id="255" idx="0"/>
          </p:cNvCxnSpPr>
          <p:nvPr/>
        </p:nvCxnSpPr>
        <p:spPr>
          <a:xfrm>
            <a:off x="4977485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5" name="Shape 245"/>
          <p:cNvSpPr/>
          <p:nvPr/>
        </p:nvSpPr>
        <p:spPr>
          <a:xfrm>
            <a:off x="1336636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2387703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3438769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4489835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192353" y="4710829"/>
            <a:ext cx="11064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uk-UA" sz="1300" b="1">
                <a:latin typeface="Avenir Next" charset="0"/>
                <a:ea typeface="Avenir Next" charset="0"/>
                <a:cs typeface="Avenir Next" charset="0"/>
              </a:rPr>
              <a:t>Batch</a:t>
            </a:r>
          </a:p>
          <a:p>
            <a:pPr algn="ctr"/>
            <a:r>
              <a:rPr lang="uk-UA" sz="1300" b="1">
                <a:latin typeface="Avenir Next" charset="0"/>
                <a:ea typeface="Avenir Next" charset="0"/>
                <a:cs typeface="Avenir Next" charset="0"/>
              </a:rPr>
              <a:t>jobs</a:t>
            </a:r>
          </a:p>
        </p:txBody>
      </p:sp>
      <p:sp>
        <p:nvSpPr>
          <p:cNvPr id="261" name="Shape 261"/>
          <p:cNvSpPr/>
          <p:nvPr/>
        </p:nvSpPr>
        <p:spPr>
          <a:xfrm>
            <a:off x="1468696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01:00am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25197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00:00am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57075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</a:t>
            </a:r>
            <a:r>
              <a:rPr lang="en-US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>3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en-US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11</a:t>
            </a: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:00pm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6218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</a:t>
            </a:r>
            <a:r>
              <a:rPr lang="en-US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>3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en-US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10</a:t>
            </a: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:00pm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93734" y="2604618"/>
            <a:ext cx="3297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200" i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6011850" y="2259750"/>
            <a:ext cx="2330700" cy="32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Continuously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ingesting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Time-bounded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batch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files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Periodic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batch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jobs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 smtClean="0"/>
              <a:t>Traditional</a:t>
            </a:r>
            <a:r>
              <a:rPr lang="uk-UA" sz="3959" dirty="0" smtClean="0"/>
              <a:t> </a:t>
            </a:r>
            <a:r>
              <a:rPr lang="uk-UA" sz="3959" dirty="0" err="1"/>
              <a:t>batch</a:t>
            </a:r>
            <a:r>
              <a:rPr lang="uk-UA" sz="3959" dirty="0"/>
              <a:t> </a:t>
            </a:r>
            <a:r>
              <a:rPr lang="en-US" sz="3959" dirty="0" smtClean="0"/>
              <a:t>processing </a:t>
            </a:r>
            <a:r>
              <a:rPr lang="uk-UA" sz="3959" dirty="0" smtClean="0"/>
              <a:t>(II</a:t>
            </a:r>
            <a:r>
              <a:rPr lang="uk-UA" sz="3959" dirty="0"/>
              <a:t>)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9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5935650" y="2259750"/>
            <a:ext cx="2598900" cy="32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23850">
              <a:buClr>
                <a:schemeClr val="dk1"/>
              </a:buClr>
              <a:buSzPct val="100000"/>
              <a:buChar char="●"/>
            </a:pP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Consider computing conversion metric</a:t>
            </a:r>
            <a:b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500" b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(# of A → B per hour)</a:t>
            </a:r>
          </a:p>
          <a:p>
            <a:endParaRPr sz="150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23850">
              <a:buClr>
                <a:schemeClr val="dk1"/>
              </a:buClr>
              <a:buSzPct val="100000"/>
              <a:buChar char="●"/>
            </a:pP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What if the conversion crossed time boundaries?</a:t>
            </a:r>
            <a:b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→ </a:t>
            </a:r>
            <a:r>
              <a:rPr lang="uk-UA" sz="150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carry intermediate results to next batch</a:t>
            </a:r>
          </a:p>
          <a:p>
            <a:endParaRPr sz="150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23850">
              <a:buClr>
                <a:schemeClr val="dk1"/>
              </a:buClr>
              <a:buSzPct val="100000"/>
              <a:buChar char="●"/>
            </a:pP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What if events come out of order?</a:t>
            </a:r>
            <a:b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→ ???</a:t>
            </a:r>
          </a:p>
        </p:txBody>
      </p:sp>
      <p:cxnSp>
        <p:nvCxnSpPr>
          <p:cNvPr id="355" name="Shape 355"/>
          <p:cNvCxnSpPr/>
          <p:nvPr/>
        </p:nvCxnSpPr>
        <p:spPr>
          <a:xfrm rot="5400000">
            <a:off x="4476498" y="3787204"/>
            <a:ext cx="600" cy="1050900"/>
          </a:xfrm>
          <a:prstGeom prst="curvedConnector3">
            <a:avLst>
              <a:gd name="adj1" fmla="val 74254004"/>
            </a:avLst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4068185" y="4904603"/>
            <a:ext cx="843300" cy="445500"/>
          </a:xfrm>
          <a:prstGeom prst="foldedCorner">
            <a:avLst>
              <a:gd name="adj" fmla="val 16667"/>
            </a:avLst>
          </a:prstGeom>
          <a:solidFill>
            <a:srgbClr val="FFE599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1000" dirty="0" err="1">
                <a:latin typeface="Avenir Next" charset="0"/>
                <a:ea typeface="Avenir Next" charset="0"/>
                <a:cs typeface="Avenir Next" charset="0"/>
                <a:sym typeface="Calibri"/>
              </a:rPr>
              <a:t>intermediate</a:t>
            </a:r>
            <a:r>
              <a:rPr lang="uk-UA" sz="10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10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1000" dirty="0" err="1">
                <a:latin typeface="Avenir Next" charset="0"/>
                <a:ea typeface="Avenir Next" charset="0"/>
                <a:cs typeface="Avenir Next" charset="0"/>
                <a:sym typeface="Calibri"/>
              </a:rPr>
              <a:t>state</a:t>
            </a:r>
            <a:endParaRPr lang="uk-UA" sz="10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92" name="Shape 173"/>
          <p:cNvSpPr/>
          <p:nvPr/>
        </p:nvSpPr>
        <p:spPr>
          <a:xfrm rot="-5400000">
            <a:off x="2865071" y="411628"/>
            <a:ext cx="799800" cy="473580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3" name="Shape 174"/>
          <p:cNvSpPr/>
          <p:nvPr/>
        </p:nvSpPr>
        <p:spPr>
          <a:xfrm>
            <a:off x="1384483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4" name="Shape 175"/>
          <p:cNvSpPr/>
          <p:nvPr/>
        </p:nvSpPr>
        <p:spPr>
          <a:xfrm>
            <a:off x="13844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5" name="Shape 176"/>
          <p:cNvSpPr/>
          <p:nvPr/>
        </p:nvSpPr>
        <p:spPr>
          <a:xfrm>
            <a:off x="13844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6" name="Shape 177"/>
          <p:cNvSpPr/>
          <p:nvPr/>
        </p:nvSpPr>
        <p:spPr>
          <a:xfrm>
            <a:off x="1384483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7" name="Shape 178"/>
          <p:cNvSpPr/>
          <p:nvPr/>
        </p:nvSpPr>
        <p:spPr>
          <a:xfrm>
            <a:off x="16472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8" name="Shape 179"/>
          <p:cNvSpPr/>
          <p:nvPr/>
        </p:nvSpPr>
        <p:spPr>
          <a:xfrm>
            <a:off x="1647249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9" name="Shape 180"/>
          <p:cNvSpPr/>
          <p:nvPr/>
        </p:nvSpPr>
        <p:spPr>
          <a:xfrm>
            <a:off x="1647249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0" name="Shape 181"/>
          <p:cNvSpPr/>
          <p:nvPr/>
        </p:nvSpPr>
        <p:spPr>
          <a:xfrm>
            <a:off x="16472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1" name="Shape 182"/>
          <p:cNvSpPr/>
          <p:nvPr/>
        </p:nvSpPr>
        <p:spPr>
          <a:xfrm>
            <a:off x="1910016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2" name="Shape 183"/>
          <p:cNvSpPr/>
          <p:nvPr/>
        </p:nvSpPr>
        <p:spPr>
          <a:xfrm>
            <a:off x="1910016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3" name="Shape 184"/>
          <p:cNvSpPr/>
          <p:nvPr/>
        </p:nvSpPr>
        <p:spPr>
          <a:xfrm>
            <a:off x="1910016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4" name="Shape 185"/>
          <p:cNvSpPr/>
          <p:nvPr/>
        </p:nvSpPr>
        <p:spPr>
          <a:xfrm>
            <a:off x="19100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5" name="Shape 186"/>
          <p:cNvSpPr/>
          <p:nvPr/>
        </p:nvSpPr>
        <p:spPr>
          <a:xfrm>
            <a:off x="2172783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6" name="Shape 187"/>
          <p:cNvSpPr/>
          <p:nvPr/>
        </p:nvSpPr>
        <p:spPr>
          <a:xfrm>
            <a:off x="21727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7" name="Shape 188"/>
          <p:cNvSpPr/>
          <p:nvPr/>
        </p:nvSpPr>
        <p:spPr>
          <a:xfrm>
            <a:off x="21727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8" name="Shape 189"/>
          <p:cNvSpPr/>
          <p:nvPr/>
        </p:nvSpPr>
        <p:spPr>
          <a:xfrm>
            <a:off x="2172783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9" name="Shape 190"/>
          <p:cNvSpPr/>
          <p:nvPr/>
        </p:nvSpPr>
        <p:spPr>
          <a:xfrm>
            <a:off x="1346594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0" name="Shape 191"/>
          <p:cNvSpPr/>
          <p:nvPr/>
        </p:nvSpPr>
        <p:spPr>
          <a:xfrm>
            <a:off x="24355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1" name="Shape 192"/>
          <p:cNvSpPr/>
          <p:nvPr/>
        </p:nvSpPr>
        <p:spPr>
          <a:xfrm>
            <a:off x="24355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2" name="Shape 193"/>
          <p:cNvSpPr/>
          <p:nvPr/>
        </p:nvSpPr>
        <p:spPr>
          <a:xfrm>
            <a:off x="2435549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3" name="Shape 194"/>
          <p:cNvSpPr/>
          <p:nvPr/>
        </p:nvSpPr>
        <p:spPr>
          <a:xfrm>
            <a:off x="24355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4" name="Shape 195"/>
          <p:cNvSpPr/>
          <p:nvPr/>
        </p:nvSpPr>
        <p:spPr>
          <a:xfrm>
            <a:off x="2698316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5" name="Shape 196"/>
          <p:cNvSpPr/>
          <p:nvPr/>
        </p:nvSpPr>
        <p:spPr>
          <a:xfrm>
            <a:off x="2698316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6" name="Shape 197"/>
          <p:cNvSpPr/>
          <p:nvPr/>
        </p:nvSpPr>
        <p:spPr>
          <a:xfrm>
            <a:off x="2698316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7" name="Shape 198"/>
          <p:cNvSpPr/>
          <p:nvPr/>
        </p:nvSpPr>
        <p:spPr>
          <a:xfrm>
            <a:off x="26983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8" name="Shape 199"/>
          <p:cNvSpPr/>
          <p:nvPr/>
        </p:nvSpPr>
        <p:spPr>
          <a:xfrm>
            <a:off x="2961082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9" name="Shape 200"/>
          <p:cNvSpPr/>
          <p:nvPr/>
        </p:nvSpPr>
        <p:spPr>
          <a:xfrm>
            <a:off x="2961082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0" name="Shape 201"/>
          <p:cNvSpPr/>
          <p:nvPr/>
        </p:nvSpPr>
        <p:spPr>
          <a:xfrm>
            <a:off x="29610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1" name="Shape 202"/>
          <p:cNvSpPr/>
          <p:nvPr/>
        </p:nvSpPr>
        <p:spPr>
          <a:xfrm>
            <a:off x="2961082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2" name="Shape 203"/>
          <p:cNvSpPr/>
          <p:nvPr/>
        </p:nvSpPr>
        <p:spPr>
          <a:xfrm>
            <a:off x="32238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3" name="Shape 204"/>
          <p:cNvSpPr/>
          <p:nvPr/>
        </p:nvSpPr>
        <p:spPr>
          <a:xfrm>
            <a:off x="32238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4" name="Shape 205"/>
          <p:cNvSpPr/>
          <p:nvPr/>
        </p:nvSpPr>
        <p:spPr>
          <a:xfrm>
            <a:off x="32238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5" name="Shape 206"/>
          <p:cNvSpPr/>
          <p:nvPr/>
        </p:nvSpPr>
        <p:spPr>
          <a:xfrm>
            <a:off x="3223849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6" name="Shape 207"/>
          <p:cNvSpPr/>
          <p:nvPr/>
        </p:nvSpPr>
        <p:spPr>
          <a:xfrm>
            <a:off x="2397660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7" name="Shape 208"/>
          <p:cNvSpPr/>
          <p:nvPr/>
        </p:nvSpPr>
        <p:spPr>
          <a:xfrm>
            <a:off x="3486615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8" name="Shape 209"/>
          <p:cNvSpPr/>
          <p:nvPr/>
        </p:nvSpPr>
        <p:spPr>
          <a:xfrm>
            <a:off x="3486615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9" name="Shape 210"/>
          <p:cNvSpPr/>
          <p:nvPr/>
        </p:nvSpPr>
        <p:spPr>
          <a:xfrm>
            <a:off x="3486615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0" name="Shape 211"/>
          <p:cNvSpPr/>
          <p:nvPr/>
        </p:nvSpPr>
        <p:spPr>
          <a:xfrm>
            <a:off x="3486615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1" name="Shape 212"/>
          <p:cNvSpPr/>
          <p:nvPr/>
        </p:nvSpPr>
        <p:spPr>
          <a:xfrm>
            <a:off x="3749382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2" name="Shape 213"/>
          <p:cNvSpPr/>
          <p:nvPr/>
        </p:nvSpPr>
        <p:spPr>
          <a:xfrm>
            <a:off x="3749382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3" name="Shape 214"/>
          <p:cNvSpPr/>
          <p:nvPr/>
        </p:nvSpPr>
        <p:spPr>
          <a:xfrm>
            <a:off x="3749382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4" name="Shape 215"/>
          <p:cNvSpPr/>
          <p:nvPr/>
        </p:nvSpPr>
        <p:spPr>
          <a:xfrm>
            <a:off x="3749382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5" name="Shape 216"/>
          <p:cNvSpPr/>
          <p:nvPr/>
        </p:nvSpPr>
        <p:spPr>
          <a:xfrm>
            <a:off x="40121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6" name="Shape 217"/>
          <p:cNvSpPr/>
          <p:nvPr/>
        </p:nvSpPr>
        <p:spPr>
          <a:xfrm>
            <a:off x="4012149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7" name="Shape 218"/>
          <p:cNvSpPr/>
          <p:nvPr/>
        </p:nvSpPr>
        <p:spPr>
          <a:xfrm>
            <a:off x="40121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8" name="Shape 219"/>
          <p:cNvSpPr/>
          <p:nvPr/>
        </p:nvSpPr>
        <p:spPr>
          <a:xfrm>
            <a:off x="40121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9" name="Shape 220"/>
          <p:cNvSpPr/>
          <p:nvPr/>
        </p:nvSpPr>
        <p:spPr>
          <a:xfrm>
            <a:off x="42749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0" name="Shape 221"/>
          <p:cNvSpPr/>
          <p:nvPr/>
        </p:nvSpPr>
        <p:spPr>
          <a:xfrm>
            <a:off x="4274915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1" name="Shape 222"/>
          <p:cNvSpPr/>
          <p:nvPr/>
        </p:nvSpPr>
        <p:spPr>
          <a:xfrm>
            <a:off x="4274915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2" name="Shape 223"/>
          <p:cNvSpPr/>
          <p:nvPr/>
        </p:nvSpPr>
        <p:spPr>
          <a:xfrm>
            <a:off x="42749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3" name="Shape 224"/>
          <p:cNvSpPr/>
          <p:nvPr/>
        </p:nvSpPr>
        <p:spPr>
          <a:xfrm>
            <a:off x="3448726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4" name="Shape 225"/>
          <p:cNvSpPr/>
          <p:nvPr/>
        </p:nvSpPr>
        <p:spPr>
          <a:xfrm>
            <a:off x="4537682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5" name="Shape 226"/>
          <p:cNvSpPr/>
          <p:nvPr/>
        </p:nvSpPr>
        <p:spPr>
          <a:xfrm>
            <a:off x="4537682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6" name="Shape 227"/>
          <p:cNvSpPr/>
          <p:nvPr/>
        </p:nvSpPr>
        <p:spPr>
          <a:xfrm>
            <a:off x="45376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7" name="Shape 228"/>
          <p:cNvSpPr/>
          <p:nvPr/>
        </p:nvSpPr>
        <p:spPr>
          <a:xfrm>
            <a:off x="4537682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8" name="Shape 229"/>
          <p:cNvSpPr/>
          <p:nvPr/>
        </p:nvSpPr>
        <p:spPr>
          <a:xfrm>
            <a:off x="4800448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9" name="Shape 230"/>
          <p:cNvSpPr/>
          <p:nvPr/>
        </p:nvSpPr>
        <p:spPr>
          <a:xfrm>
            <a:off x="4800448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0" name="Shape 231"/>
          <p:cNvSpPr/>
          <p:nvPr/>
        </p:nvSpPr>
        <p:spPr>
          <a:xfrm>
            <a:off x="4800448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1" name="Shape 232"/>
          <p:cNvSpPr/>
          <p:nvPr/>
        </p:nvSpPr>
        <p:spPr>
          <a:xfrm>
            <a:off x="4800448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2" name="Shape 233"/>
          <p:cNvSpPr/>
          <p:nvPr/>
        </p:nvSpPr>
        <p:spPr>
          <a:xfrm>
            <a:off x="50632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3" name="Shape 234"/>
          <p:cNvSpPr/>
          <p:nvPr/>
        </p:nvSpPr>
        <p:spPr>
          <a:xfrm>
            <a:off x="5063215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4" name="Shape 235"/>
          <p:cNvSpPr/>
          <p:nvPr/>
        </p:nvSpPr>
        <p:spPr>
          <a:xfrm>
            <a:off x="5063215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5" name="Shape 236"/>
          <p:cNvSpPr/>
          <p:nvPr/>
        </p:nvSpPr>
        <p:spPr>
          <a:xfrm>
            <a:off x="50632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6" name="Shape 237"/>
          <p:cNvSpPr/>
          <p:nvPr/>
        </p:nvSpPr>
        <p:spPr>
          <a:xfrm>
            <a:off x="5325981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7" name="Shape 238"/>
          <p:cNvSpPr/>
          <p:nvPr/>
        </p:nvSpPr>
        <p:spPr>
          <a:xfrm>
            <a:off x="5325981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8" name="Shape 239"/>
          <p:cNvSpPr/>
          <p:nvPr/>
        </p:nvSpPr>
        <p:spPr>
          <a:xfrm>
            <a:off x="5325981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9" name="Shape 240"/>
          <p:cNvSpPr/>
          <p:nvPr/>
        </p:nvSpPr>
        <p:spPr>
          <a:xfrm>
            <a:off x="5325981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0" name="Shape 241"/>
          <p:cNvSpPr/>
          <p:nvPr/>
        </p:nvSpPr>
        <p:spPr>
          <a:xfrm>
            <a:off x="4499793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161" name="Shape 242"/>
          <p:cNvCxnSpPr/>
          <p:nvPr/>
        </p:nvCxnSpPr>
        <p:spPr>
          <a:xfrm rot="10800000" flipH="1">
            <a:off x="897550" y="2065319"/>
            <a:ext cx="4703100" cy="3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62" name="Shape 243"/>
          <p:cNvSpPr txBox="1"/>
          <p:nvPr/>
        </p:nvSpPr>
        <p:spPr>
          <a:xfrm>
            <a:off x="5682150" y="1786928"/>
            <a:ext cx="329700" cy="5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uk-UA" sz="2600" b="1" i="1">
                <a:latin typeface="Avenir Next" charset="0"/>
                <a:ea typeface="Avenir Next" charset="0"/>
                <a:cs typeface="Avenir Next" charset="0"/>
              </a:rPr>
              <a:t>t</a:t>
            </a:r>
          </a:p>
        </p:txBody>
      </p:sp>
      <p:cxnSp>
        <p:nvCxnSpPr>
          <p:cNvPr id="163" name="Shape 244"/>
          <p:cNvCxnSpPr/>
          <p:nvPr/>
        </p:nvCxnSpPr>
        <p:spPr>
          <a:xfrm>
            <a:off x="1824344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64" name="Shape 246"/>
          <p:cNvCxnSpPr/>
          <p:nvPr/>
        </p:nvCxnSpPr>
        <p:spPr>
          <a:xfrm>
            <a:off x="2875410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5" name="Shape 248"/>
          <p:cNvCxnSpPr/>
          <p:nvPr/>
        </p:nvCxnSpPr>
        <p:spPr>
          <a:xfrm>
            <a:off x="3926476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" name="Shape 250"/>
          <p:cNvCxnSpPr/>
          <p:nvPr/>
        </p:nvCxnSpPr>
        <p:spPr>
          <a:xfrm>
            <a:off x="4977543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7" name="Shape 245"/>
          <p:cNvSpPr/>
          <p:nvPr/>
        </p:nvSpPr>
        <p:spPr>
          <a:xfrm>
            <a:off x="1336636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8" name="Shape 247"/>
          <p:cNvSpPr/>
          <p:nvPr/>
        </p:nvSpPr>
        <p:spPr>
          <a:xfrm>
            <a:off x="2387703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9" name="Shape 249"/>
          <p:cNvSpPr/>
          <p:nvPr/>
        </p:nvSpPr>
        <p:spPr>
          <a:xfrm>
            <a:off x="3438769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0" name="Shape 251"/>
          <p:cNvSpPr/>
          <p:nvPr/>
        </p:nvSpPr>
        <p:spPr>
          <a:xfrm>
            <a:off x="4489835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1" name="Shape 261"/>
          <p:cNvSpPr/>
          <p:nvPr/>
        </p:nvSpPr>
        <p:spPr>
          <a:xfrm>
            <a:off x="1468696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01:00am</a:t>
            </a:r>
          </a:p>
        </p:txBody>
      </p:sp>
      <p:sp>
        <p:nvSpPr>
          <p:cNvPr id="172" name="Shape 262"/>
          <p:cNvSpPr/>
          <p:nvPr/>
        </p:nvSpPr>
        <p:spPr>
          <a:xfrm>
            <a:off x="25197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00:00am</a:t>
            </a:r>
          </a:p>
        </p:txBody>
      </p:sp>
      <p:sp>
        <p:nvSpPr>
          <p:cNvPr id="173" name="Shape 263"/>
          <p:cNvSpPr/>
          <p:nvPr/>
        </p:nvSpPr>
        <p:spPr>
          <a:xfrm>
            <a:off x="357075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2017-06-13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11:00pm</a:t>
            </a:r>
          </a:p>
        </p:txBody>
      </p:sp>
      <p:sp>
        <p:nvSpPr>
          <p:cNvPr id="174" name="Shape 264"/>
          <p:cNvSpPr/>
          <p:nvPr/>
        </p:nvSpPr>
        <p:spPr>
          <a:xfrm>
            <a:off x="46218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2017-06-13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10:00pm</a:t>
            </a:r>
          </a:p>
        </p:txBody>
      </p:sp>
      <p:sp>
        <p:nvSpPr>
          <p:cNvPr id="175" name="Shape 265"/>
          <p:cNvSpPr txBox="1"/>
          <p:nvPr/>
        </p:nvSpPr>
        <p:spPr>
          <a:xfrm>
            <a:off x="493734" y="2604618"/>
            <a:ext cx="3297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200" i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80744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1067</Words>
  <Application>Microsoft Macintosh PowerPoint</Application>
  <PresentationFormat>On-screen Show (4:3)</PresentationFormat>
  <Paragraphs>345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Avenir</vt:lpstr>
      <vt:lpstr>Avenir Next</vt:lpstr>
      <vt:lpstr>Avenir Next Demi Bold</vt:lpstr>
      <vt:lpstr>Avenir Next Regular</vt:lpstr>
      <vt:lpstr>Calibri</vt:lpstr>
      <vt:lpstr>Consolas</vt:lpstr>
      <vt:lpstr>Helvetica Neue</vt:lpstr>
      <vt:lpstr>Helvetica Neue Medium</vt:lpstr>
      <vt:lpstr>Noto Sans Symbols</vt:lpstr>
      <vt:lpstr>Quattrocento Sans</vt:lpstr>
      <vt:lpstr>Segoe UI</vt:lpstr>
      <vt:lpstr>Segoe UI Semilight</vt:lpstr>
      <vt:lpstr>Arial</vt:lpstr>
      <vt:lpstr>1_Office Theme</vt:lpstr>
      <vt:lpstr>1_Office Theme</vt:lpstr>
      <vt:lpstr>1_Office Theme</vt:lpstr>
      <vt:lpstr>PowerPoint Presentation</vt:lpstr>
      <vt:lpstr>Where we’re going today</vt:lpstr>
      <vt:lpstr>Stream Processing</vt:lpstr>
      <vt:lpstr>Distributed Stream Processing</vt:lpstr>
      <vt:lpstr>Stateful Stream Processing</vt:lpstr>
      <vt:lpstr>Stateful Stream Processing</vt:lpstr>
      <vt:lpstr>About time ...</vt:lpstr>
      <vt:lpstr>Traditional batch processing</vt:lpstr>
      <vt:lpstr>Traditional batch processing (II)</vt:lpstr>
      <vt:lpstr>The ideal way</vt:lpstr>
      <vt:lpstr>The ideal way (II)</vt:lpstr>
      <vt:lpstr>Flink APIs and Runtime</vt:lpstr>
      <vt:lpstr>Apache Flink Stack</vt:lpstr>
      <vt:lpstr>Programming Model</vt:lpstr>
      <vt:lpstr>PowerPoint Presentation</vt:lpstr>
      <vt:lpstr>Parallelism</vt:lpstr>
      <vt:lpstr>Distributed Execution</vt:lpstr>
      <vt:lpstr>Levels of abstraction</vt:lpstr>
      <vt:lpstr>Process Function</vt:lpstr>
      <vt:lpstr>Data Stream API</vt:lpstr>
      <vt:lpstr>Table API &amp; Stream SQL</vt:lpstr>
      <vt:lpstr>Deployment Options</vt:lpstr>
      <vt:lpstr>Local Execution</vt:lpstr>
      <vt:lpstr>Remote Execution</vt:lpstr>
      <vt:lpstr>YARN Job Mode </vt:lpstr>
      <vt:lpstr>YARN Session Mode </vt:lpstr>
      <vt:lpstr>Other Deployment Options</vt:lpstr>
      <vt:lpstr>Flink in the real world</vt:lpstr>
      <vt:lpstr>Flink community</vt:lpstr>
      <vt:lpstr>Powered by Flink</vt:lpstr>
      <vt:lpstr>PowerPoint Presentation</vt:lpstr>
      <vt:lpstr>PowerPoint Presentation</vt:lpstr>
      <vt:lpstr>What is being built with Flink?</vt:lpstr>
      <vt:lpstr>PowerPoint Presentation</vt:lpstr>
      <vt:lpstr>Flink Forward 2016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Anderson</cp:lastModifiedBy>
  <cp:revision>41</cp:revision>
  <dcterms:modified xsi:type="dcterms:W3CDTF">2017-09-08T08:46:28Z</dcterms:modified>
</cp:coreProperties>
</file>